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Lst>
  <p:sldSz cy="6858000" cx="9144000"/>
  <p:notesSz cx="9144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2" roundtripDataSignature="AMtx7mgQTghMBv7rEw4RldVdhC299c7F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A74FE9-67FF-4FBF-A110-C806794EA6A1}">
  <a:tblStyle styleId="{75A74FE9-67FF-4FBF-A110-C806794EA6A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customschemas.google.com/relationships/presentationmetadata" Target="metadata"/><Relationship Id="rId131" Type="http://schemas.openxmlformats.org/officeDocument/2006/relationships/slide" Target="slides/slide125.xml"/><Relationship Id="rId130" Type="http://schemas.openxmlformats.org/officeDocument/2006/relationships/slide" Target="slides/slide12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fr-FR"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vascript.crockford.com/" TargetMode="External"/><Relationship Id="rId3" Type="http://schemas.openxmlformats.org/officeDocument/2006/relationships/hyperlink" Target="http://www.ecma-international.org/publications/files/ecma-st/ECMA-262.pdf"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wikipedia.org/wiki/Donn%C3%A9e_(informatique)" TargetMode="External"/><Relationship Id="rId3" Type="http://schemas.openxmlformats.org/officeDocument/2006/relationships/hyperlink" Target="https://en.wikipedia.org/wiki/Database" TargetMode="External"/><Relationship Id="rId4" Type="http://schemas.openxmlformats.org/officeDocument/2006/relationships/hyperlink" Target="https://en.wikipedia.org/wiki/Database" TargetMode="External"/><Relationship Id="rId5" Type="http://schemas.openxmlformats.org/officeDocument/2006/relationships/hyperlink" Target="https://en.wikipedia.org/wiki/Database" TargetMode="External"/><Relationship Id="rId6" Type="http://schemas.openxmlformats.org/officeDocument/2006/relationships/hyperlink" Target="https://en.wikipedia.org/wiki/Design_pattern_(computer_scien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r.wikipedia.org/wiki/Sun_Microsystems" TargetMode="External"/><Relationship Id="rId3" Type="http://schemas.openxmlformats.org/officeDocument/2006/relationships/hyperlink" Target="https://fr.wikipedia.org/wiki/Enterprise_450" TargetMode="External"/><Relationship Id="rId4" Type="http://schemas.openxmlformats.org/officeDocument/2006/relationships/hyperlink" Target="https://fr.wikipedia.org/wiki/Baie_de_stockage" TargetMode="External"/><Relationship Id="rId5" Type="http://schemas.openxmlformats.org/officeDocument/2006/relationships/hyperlink" Target="https://fr.wikipedia.org/wiki/Baie_de_stockage" TargetMode="External"/><Relationship Id="rId6" Type="http://schemas.openxmlformats.org/officeDocument/2006/relationships/hyperlink" Target="https://fr.wikipedia.org/wiki/Baie_de_stockage"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0" Type="http://schemas.openxmlformats.org/officeDocument/2006/relationships/hyperlink" Target="http://riak.basho.com/" TargetMode="External"/><Relationship Id="rId11" Type="http://schemas.openxmlformats.org/officeDocument/2006/relationships/hyperlink" Target="http://memcachedb.org/" TargetMode="External"/><Relationship Id="rId10" Type="http://schemas.openxmlformats.org/officeDocument/2006/relationships/hyperlink" Target="http://code.google.com/p/scalaris/" TargetMode="External"/><Relationship Id="rId13" Type="http://schemas.openxmlformats.org/officeDocument/2006/relationships/hyperlink" Target="http://s3.amazonaws.com/AllThingsDistributed/sosp/amazon-dynamo-sosp2007.pdf" TargetMode="External"/><Relationship Id="rId12" Type="http://schemas.openxmlformats.org/officeDocument/2006/relationships/hyperlink" Target="http://en.wikipedia.org/wiki/Berkeley_DB" TargetMode="External"/><Relationship Id="rId1" Type="http://schemas.openxmlformats.org/officeDocument/2006/relationships/notesMaster" Target="../notesMasters/notesMaster1.xml"/><Relationship Id="rId2" Type="http://schemas.openxmlformats.org/officeDocument/2006/relationships/hyperlink" Target="http://www.julianbrowne.com/article/viewer/brewers-cap-theorem" TargetMode="External"/><Relationship Id="rId3" Type="http://schemas.openxmlformats.org/officeDocument/2006/relationships/hyperlink" Target="http://nosql-database.org/" TargetMode="External"/><Relationship Id="rId4" Type="http://schemas.openxmlformats.org/officeDocument/2006/relationships/hyperlink" Target="http://labs.google.com/papers/bigtable.html" TargetMode="External"/><Relationship Id="rId9" Type="http://schemas.openxmlformats.org/officeDocument/2006/relationships/hyperlink" Target="http://code.google.com/p/redis/" TargetMode="External"/><Relationship Id="rId15" Type="http://schemas.openxmlformats.org/officeDocument/2006/relationships/hyperlink" Target="http://1978th.net/" TargetMode="External"/><Relationship Id="rId14" Type="http://schemas.openxmlformats.org/officeDocument/2006/relationships/hyperlink" Target="http://project-voldemort.com/" TargetMode="External"/><Relationship Id="rId17" Type="http://schemas.openxmlformats.org/officeDocument/2006/relationships/hyperlink" Target="http://incubator.apache.org/cassandra/" TargetMode="External"/><Relationship Id="rId16" Type="http://schemas.openxmlformats.org/officeDocument/2006/relationships/hyperlink" Target="http://sourceforge.net/projects/kai/" TargetMode="External"/><Relationship Id="rId5" Type="http://schemas.openxmlformats.org/officeDocument/2006/relationships/hyperlink" Target="http://hypertable.org/" TargetMode="External"/><Relationship Id="rId19" Type="http://schemas.openxmlformats.org/officeDocument/2006/relationships/hyperlink" Target="http://aws.amazon.com/simpledb/" TargetMode="External"/><Relationship Id="rId6" Type="http://schemas.openxmlformats.org/officeDocument/2006/relationships/hyperlink" Target="http://hadoop.apache.org/hbase/" TargetMode="External"/><Relationship Id="rId18" Type="http://schemas.openxmlformats.org/officeDocument/2006/relationships/hyperlink" Target="http://couchdb.apache.org/" TargetMode="External"/><Relationship Id="rId7" Type="http://schemas.openxmlformats.org/officeDocument/2006/relationships/hyperlink" Target="http://www.mongodb.org/display/DOCS/Home" TargetMode="External"/><Relationship Id="rId8" Type="http://schemas.openxmlformats.org/officeDocument/2006/relationships/hyperlink" Target="http://code.google.com/p/terrastore/"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0" Type="http://schemas.openxmlformats.org/officeDocument/2006/relationships/hyperlink" Target="http://riak.basho.com/" TargetMode="External"/><Relationship Id="rId11" Type="http://schemas.openxmlformats.org/officeDocument/2006/relationships/hyperlink" Target="http://memcachedb.org/" TargetMode="External"/><Relationship Id="rId10" Type="http://schemas.openxmlformats.org/officeDocument/2006/relationships/hyperlink" Target="http://code.google.com/p/scalaris/" TargetMode="External"/><Relationship Id="rId13" Type="http://schemas.openxmlformats.org/officeDocument/2006/relationships/hyperlink" Target="http://s3.amazonaws.com/AllThingsDistributed/sosp/amazon-dynamo-sosp2007.pdf" TargetMode="External"/><Relationship Id="rId12" Type="http://schemas.openxmlformats.org/officeDocument/2006/relationships/hyperlink" Target="http://en.wikipedia.org/wiki/Berkeley_DB" TargetMode="External"/><Relationship Id="rId1" Type="http://schemas.openxmlformats.org/officeDocument/2006/relationships/notesMaster" Target="../notesMasters/notesMaster1.xml"/><Relationship Id="rId2" Type="http://schemas.openxmlformats.org/officeDocument/2006/relationships/hyperlink" Target="http://www.julianbrowne.com/article/viewer/brewers-cap-theorem" TargetMode="External"/><Relationship Id="rId3" Type="http://schemas.openxmlformats.org/officeDocument/2006/relationships/hyperlink" Target="http://nosql-database.org/" TargetMode="External"/><Relationship Id="rId4" Type="http://schemas.openxmlformats.org/officeDocument/2006/relationships/hyperlink" Target="http://labs.google.com/papers/bigtable.html" TargetMode="External"/><Relationship Id="rId9" Type="http://schemas.openxmlformats.org/officeDocument/2006/relationships/hyperlink" Target="http://code.google.com/p/redis/" TargetMode="External"/><Relationship Id="rId15" Type="http://schemas.openxmlformats.org/officeDocument/2006/relationships/hyperlink" Target="http://1978th.net/" TargetMode="External"/><Relationship Id="rId14" Type="http://schemas.openxmlformats.org/officeDocument/2006/relationships/hyperlink" Target="http://project-voldemort.com/" TargetMode="External"/><Relationship Id="rId17" Type="http://schemas.openxmlformats.org/officeDocument/2006/relationships/hyperlink" Target="http://incubator.apache.org/cassandra/" TargetMode="External"/><Relationship Id="rId16" Type="http://schemas.openxmlformats.org/officeDocument/2006/relationships/hyperlink" Target="http://sourceforge.net/projects/kai/" TargetMode="External"/><Relationship Id="rId5" Type="http://schemas.openxmlformats.org/officeDocument/2006/relationships/hyperlink" Target="http://hypertable.org/" TargetMode="External"/><Relationship Id="rId19" Type="http://schemas.openxmlformats.org/officeDocument/2006/relationships/hyperlink" Target="http://aws.amazon.com/simpledb/" TargetMode="External"/><Relationship Id="rId6" Type="http://schemas.openxmlformats.org/officeDocument/2006/relationships/hyperlink" Target="http://hadoop.apache.org/hbase/" TargetMode="External"/><Relationship Id="rId18" Type="http://schemas.openxmlformats.org/officeDocument/2006/relationships/hyperlink" Target="http://couchdb.apache.org/" TargetMode="External"/><Relationship Id="rId7" Type="http://schemas.openxmlformats.org/officeDocument/2006/relationships/hyperlink" Target="http://www.mongodb.org/display/DOCS/Home" TargetMode="External"/><Relationship Id="rId8" Type="http://schemas.openxmlformats.org/officeDocument/2006/relationships/hyperlink" Target="http://code.google.com/p/terrastore/" TargetMode="External"/></Relationships>
</file>

<file path=ppt/notesSlides/_rels/notesSlide93.xml.rels><?xml version="1.0" encoding="UTF-8" standalone="yes"?><Relationships xmlns="http://schemas.openxmlformats.org/package/2006/relationships"><Relationship Id="rId20" Type="http://schemas.openxmlformats.org/officeDocument/2006/relationships/hyperlink" Target="http://riak.basho.com/" TargetMode="External"/><Relationship Id="rId11" Type="http://schemas.openxmlformats.org/officeDocument/2006/relationships/hyperlink" Target="http://memcachedb.org/" TargetMode="External"/><Relationship Id="rId10" Type="http://schemas.openxmlformats.org/officeDocument/2006/relationships/hyperlink" Target="http://code.google.com/p/scalaris/" TargetMode="External"/><Relationship Id="rId13" Type="http://schemas.openxmlformats.org/officeDocument/2006/relationships/hyperlink" Target="http://s3.amazonaws.com/AllThingsDistributed/sosp/amazon-dynamo-sosp2007.pdf" TargetMode="External"/><Relationship Id="rId12" Type="http://schemas.openxmlformats.org/officeDocument/2006/relationships/hyperlink" Target="http://en.wikipedia.org/wiki/Berkeley_DB" TargetMode="External"/><Relationship Id="rId1" Type="http://schemas.openxmlformats.org/officeDocument/2006/relationships/notesMaster" Target="../notesMasters/notesMaster1.xml"/><Relationship Id="rId2" Type="http://schemas.openxmlformats.org/officeDocument/2006/relationships/hyperlink" Target="http://www.julianbrowne.com/article/viewer/brewers-cap-theorem" TargetMode="External"/><Relationship Id="rId3" Type="http://schemas.openxmlformats.org/officeDocument/2006/relationships/hyperlink" Target="http://nosql-database.org/" TargetMode="External"/><Relationship Id="rId4" Type="http://schemas.openxmlformats.org/officeDocument/2006/relationships/hyperlink" Target="http://labs.google.com/papers/bigtable.html" TargetMode="External"/><Relationship Id="rId9" Type="http://schemas.openxmlformats.org/officeDocument/2006/relationships/hyperlink" Target="http://code.google.com/p/redis/" TargetMode="External"/><Relationship Id="rId15" Type="http://schemas.openxmlformats.org/officeDocument/2006/relationships/hyperlink" Target="http://1978th.net/" TargetMode="External"/><Relationship Id="rId14" Type="http://schemas.openxmlformats.org/officeDocument/2006/relationships/hyperlink" Target="http://project-voldemort.com/" TargetMode="External"/><Relationship Id="rId17" Type="http://schemas.openxmlformats.org/officeDocument/2006/relationships/hyperlink" Target="http://incubator.apache.org/cassandra/" TargetMode="External"/><Relationship Id="rId16" Type="http://schemas.openxmlformats.org/officeDocument/2006/relationships/hyperlink" Target="http://sourceforge.net/projects/kai/" TargetMode="External"/><Relationship Id="rId5" Type="http://schemas.openxmlformats.org/officeDocument/2006/relationships/hyperlink" Target="http://hypertable.org/" TargetMode="External"/><Relationship Id="rId19" Type="http://schemas.openxmlformats.org/officeDocument/2006/relationships/hyperlink" Target="http://aws.amazon.com/simpledb/" TargetMode="External"/><Relationship Id="rId6" Type="http://schemas.openxmlformats.org/officeDocument/2006/relationships/hyperlink" Target="http://hadoop.apache.org/hbase/" TargetMode="External"/><Relationship Id="rId18" Type="http://schemas.openxmlformats.org/officeDocument/2006/relationships/hyperlink" Target="http://couchdb.apache.org/" TargetMode="External"/><Relationship Id="rId7" Type="http://schemas.openxmlformats.org/officeDocument/2006/relationships/hyperlink" Target="http://www.mongodb.org/display/DOCS/Home" TargetMode="External"/><Relationship Id="rId8" Type="http://schemas.openxmlformats.org/officeDocument/2006/relationships/hyperlink" Target="http://code.google.com/p/terrastore/" TargetMode="External"/></Relationships>
</file>

<file path=ppt/notesSlides/_rels/notesSlide94.xml.rels><?xml version="1.0" encoding="UTF-8" standalone="yes"?><Relationships xmlns="http://schemas.openxmlformats.org/package/2006/relationships"><Relationship Id="rId20" Type="http://schemas.openxmlformats.org/officeDocument/2006/relationships/hyperlink" Target="http://riak.basho.com/" TargetMode="External"/><Relationship Id="rId11" Type="http://schemas.openxmlformats.org/officeDocument/2006/relationships/hyperlink" Target="http://memcachedb.org/" TargetMode="External"/><Relationship Id="rId10" Type="http://schemas.openxmlformats.org/officeDocument/2006/relationships/hyperlink" Target="http://code.google.com/p/scalaris/" TargetMode="External"/><Relationship Id="rId13" Type="http://schemas.openxmlformats.org/officeDocument/2006/relationships/hyperlink" Target="http://s3.amazonaws.com/AllThingsDistributed/sosp/amazon-dynamo-sosp2007.pdf" TargetMode="External"/><Relationship Id="rId12" Type="http://schemas.openxmlformats.org/officeDocument/2006/relationships/hyperlink" Target="http://en.wikipedia.org/wiki/Berkeley_DB" TargetMode="External"/><Relationship Id="rId1" Type="http://schemas.openxmlformats.org/officeDocument/2006/relationships/notesMaster" Target="../notesMasters/notesMaster1.xml"/><Relationship Id="rId2" Type="http://schemas.openxmlformats.org/officeDocument/2006/relationships/hyperlink" Target="http://www.julianbrowne.com/article/viewer/brewers-cap-theorem" TargetMode="External"/><Relationship Id="rId3" Type="http://schemas.openxmlformats.org/officeDocument/2006/relationships/hyperlink" Target="http://nosql-database.org/" TargetMode="External"/><Relationship Id="rId4" Type="http://schemas.openxmlformats.org/officeDocument/2006/relationships/hyperlink" Target="http://labs.google.com/papers/bigtable.html" TargetMode="External"/><Relationship Id="rId9" Type="http://schemas.openxmlformats.org/officeDocument/2006/relationships/hyperlink" Target="http://code.google.com/p/redis/" TargetMode="External"/><Relationship Id="rId15" Type="http://schemas.openxmlformats.org/officeDocument/2006/relationships/hyperlink" Target="http://1978th.net/" TargetMode="External"/><Relationship Id="rId14" Type="http://schemas.openxmlformats.org/officeDocument/2006/relationships/hyperlink" Target="http://project-voldemort.com/" TargetMode="External"/><Relationship Id="rId17" Type="http://schemas.openxmlformats.org/officeDocument/2006/relationships/hyperlink" Target="http://incubator.apache.org/cassandra/" TargetMode="External"/><Relationship Id="rId16" Type="http://schemas.openxmlformats.org/officeDocument/2006/relationships/hyperlink" Target="http://sourceforge.net/projects/kai/" TargetMode="External"/><Relationship Id="rId5" Type="http://schemas.openxmlformats.org/officeDocument/2006/relationships/hyperlink" Target="http://hypertable.org/" TargetMode="External"/><Relationship Id="rId19" Type="http://schemas.openxmlformats.org/officeDocument/2006/relationships/hyperlink" Target="http://aws.amazon.com/simpledb/" TargetMode="External"/><Relationship Id="rId6" Type="http://schemas.openxmlformats.org/officeDocument/2006/relationships/hyperlink" Target="http://hadoop.apache.org/hbase/" TargetMode="External"/><Relationship Id="rId18" Type="http://schemas.openxmlformats.org/officeDocument/2006/relationships/hyperlink" Target="http://couchdb.apache.org/" TargetMode="External"/><Relationship Id="rId7" Type="http://schemas.openxmlformats.org/officeDocument/2006/relationships/hyperlink" Target="http://www.mongodb.org/display/DOCS/Home" TargetMode="External"/><Relationship Id="rId8" Type="http://schemas.openxmlformats.org/officeDocument/2006/relationships/hyperlink" Target="http://code.google.com/p/terrastore/"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19" name="Google Shape;119;p1: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20" name="Google Shape;120;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9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0" name="Google Shape;1010;p9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9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9" name="Google Shape;1019;p9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9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7" name="Google Shape;1027;p9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0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4" name="Google Shape;1034;p10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01: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280" lvl="0" marL="216000" rtl="0" algn="l">
              <a:lnSpc>
                <a:spcPct val="100000"/>
              </a:lnSpc>
              <a:spcBef>
                <a:spcPts val="0"/>
              </a:spcBef>
              <a:spcAft>
                <a:spcPts val="0"/>
              </a:spcAft>
              <a:buNone/>
            </a:pPr>
            <a:r>
              <a:rPr b="0" lang="fr-FR" sz="2000" strike="noStrike">
                <a:latin typeface="Arial"/>
                <a:ea typeface="Arial"/>
                <a:cs typeface="Arial"/>
                <a:sym typeface="Arial"/>
              </a:rPr>
              <a:t>JSON Massivement utilisé dans les appli web/web services et le NoSQL</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rPr b="1" lang="fr-FR" sz="1200" strike="noStrike">
                <a:solidFill>
                  <a:srgbClr val="000000"/>
                </a:solidFill>
                <a:latin typeface="Arial"/>
                <a:ea typeface="Arial"/>
                <a:cs typeface="Arial"/>
                <a:sym typeface="Arial"/>
              </a:rPr>
              <a:t>JSON</a:t>
            </a:r>
            <a:r>
              <a:rPr b="0" lang="fr-FR" sz="1200" strike="noStrike">
                <a:solidFill>
                  <a:srgbClr val="000000"/>
                </a:solidFill>
                <a:latin typeface="Arial"/>
                <a:ea typeface="Arial"/>
                <a:cs typeface="Arial"/>
                <a:sym typeface="Arial"/>
              </a:rPr>
              <a:t> (JavaScript Object Notation) is a lightweight data-interchange format. It is easy for humans to read and write. It is easy for machines to parse and generate. It is based on a subset of the </a:t>
            </a:r>
            <a:r>
              <a:rPr b="0" lang="fr-FR" sz="1200" u="sng" strike="noStrike">
                <a:solidFill>
                  <a:srgbClr val="000000"/>
                </a:solidFill>
                <a:latin typeface="Arial"/>
                <a:ea typeface="Arial"/>
                <a:cs typeface="Arial"/>
                <a:sym typeface="Arial"/>
                <a:hlinkClick r:id="rId2">
                  <a:extLst>
                    <a:ext uri="{A12FA001-AC4F-418D-AE19-62706E023703}">
                      <ahyp:hlinkClr val="tx"/>
                    </a:ext>
                  </a:extLst>
                </a:hlinkClick>
              </a:rPr>
              <a:t>JavaScript Programming Language, </a:t>
            </a:r>
            <a:r>
              <a:rPr b="0" lang="fr-FR" sz="1200" u="sng" strike="noStrike">
                <a:solidFill>
                  <a:srgbClr val="000000"/>
                </a:solidFill>
                <a:latin typeface="Arial"/>
                <a:ea typeface="Arial"/>
                <a:cs typeface="Arial"/>
                <a:sym typeface="Arial"/>
                <a:hlinkClick r:id="rId3">
                  <a:extLst>
                    <a:ext uri="{A12FA001-AC4F-418D-AE19-62706E023703}">
                      <ahyp:hlinkClr val="tx"/>
                    </a:ext>
                  </a:extLst>
                </a:hlinkClick>
              </a:rPr>
              <a:t>Standard ECMA-262 3rd Edition - December 1999. JSON is a text format that is completely language independent but uses conventions that are familiar to programmers of the C-family of languages, including C, C++, C#, Java, JavaScript, Perl, Python, and many others. These properties make JSON an ideal data-interchange language.</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https://developer.mozilla.org/fr/docs/Web/JavaScript/Guide/Types_et_grammaire#littéraux%20objets</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Les littéraux sont utilisés pour représenter des valeurs en JavaScript. Ce sont des valeurs fixes, pas des variables, qui sont fournies </a:t>
            </a:r>
            <a:r>
              <a:rPr b="0" i="1" lang="fr-FR" sz="1200" strike="noStrike">
                <a:solidFill>
                  <a:srgbClr val="000000"/>
                </a:solidFill>
                <a:latin typeface="Arial"/>
                <a:ea typeface="Arial"/>
                <a:cs typeface="Arial"/>
                <a:sym typeface="Arial"/>
              </a:rPr>
              <a:t>littéralement</a:t>
            </a:r>
            <a:r>
              <a:rPr b="0" lang="fr-FR" sz="1200" strike="noStrike">
                <a:solidFill>
                  <a:srgbClr val="000000"/>
                </a:solidFill>
                <a:latin typeface="Arial"/>
                <a:ea typeface="Arial"/>
                <a:cs typeface="Arial"/>
                <a:sym typeface="Arial"/>
              </a:rPr>
              <a:t> au script.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var cafés = ["Brésilien", "Colombien", "Kona"];</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Valeur montante : utilisé en front-end et en back-end </a:t>
            </a:r>
            <a:r>
              <a:rPr b="0" lang="fr-FR" sz="1200" strike="noStrike">
                <a:solidFill>
                  <a:srgbClr val="000000"/>
                </a:solidFill>
                <a:latin typeface="Noto Sans Symbols"/>
                <a:ea typeface="Noto Sans Symbols"/>
                <a:cs typeface="Noto Sans Symbols"/>
                <a:sym typeface="Noto Sans Symbols"/>
              </a:rPr>
              <a:t>🡪</a:t>
            </a:r>
            <a:r>
              <a:rPr b="0" lang="fr-FR" sz="1200" strike="noStrike">
                <a:solidFill>
                  <a:srgbClr val="000000"/>
                </a:solidFill>
                <a:latin typeface="Arial"/>
                <a:ea typeface="Arial"/>
                <a:cs typeface="Arial"/>
                <a:sym typeface="Arial"/>
              </a:rPr>
              <a:t> AngularJS et NodeJS</a:t>
            </a:r>
            <a:endParaRPr b="0" sz="1200" strike="noStrike">
              <a:latin typeface="Arial"/>
              <a:ea typeface="Arial"/>
              <a:cs typeface="Arial"/>
              <a:sym typeface="Arial"/>
            </a:endParaRPr>
          </a:p>
        </p:txBody>
      </p:sp>
      <p:sp>
        <p:nvSpPr>
          <p:cNvPr id="1042" name="Google Shape;1042;p101: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043" name="Google Shape;1043;p10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102: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An </a:t>
            </a:r>
            <a:r>
              <a:rPr b="0" i="1" lang="fr-FR" sz="1200" strike="noStrike">
                <a:solidFill>
                  <a:srgbClr val="000000"/>
                </a:solidFill>
                <a:latin typeface="Arial"/>
                <a:ea typeface="Arial"/>
                <a:cs typeface="Arial"/>
                <a:sym typeface="Arial"/>
              </a:rPr>
              <a:t>object</a:t>
            </a:r>
            <a:r>
              <a:rPr b="0" lang="fr-FR" sz="1200" strike="noStrike">
                <a:solidFill>
                  <a:srgbClr val="000000"/>
                </a:solidFill>
                <a:latin typeface="Arial"/>
                <a:ea typeface="Arial"/>
                <a:cs typeface="Arial"/>
                <a:sym typeface="Arial"/>
              </a:rPr>
              <a:t> is an unordered set of name/value pairs. An object begins with </a:t>
            </a:r>
            <a:r>
              <a:rPr b="1" lang="fr-FR" sz="1200" strike="noStrike">
                <a:solidFill>
                  <a:srgbClr val="000000"/>
                </a:solidFill>
                <a:latin typeface="Arial"/>
                <a:ea typeface="Arial"/>
                <a:cs typeface="Arial"/>
                <a:sym typeface="Arial"/>
              </a:rPr>
              <a:t>{</a:t>
            </a:r>
            <a:r>
              <a:rPr b="0" lang="fr-FR" sz="1200" strike="noStrike">
                <a:solidFill>
                  <a:srgbClr val="000000"/>
                </a:solidFill>
                <a:latin typeface="Arial"/>
                <a:ea typeface="Arial"/>
                <a:cs typeface="Arial"/>
                <a:sym typeface="Arial"/>
              </a:rPr>
              <a:t> (left brace) and ends with </a:t>
            </a:r>
            <a:r>
              <a:rPr b="1" lang="fr-FR" sz="1200" strike="noStrike">
                <a:solidFill>
                  <a:srgbClr val="000000"/>
                </a:solidFill>
                <a:latin typeface="Arial"/>
                <a:ea typeface="Arial"/>
                <a:cs typeface="Arial"/>
                <a:sym typeface="Arial"/>
              </a:rPr>
              <a:t>}</a:t>
            </a:r>
            <a:r>
              <a:rPr b="0" lang="fr-FR" sz="1200" strike="noStrike">
                <a:solidFill>
                  <a:srgbClr val="000000"/>
                </a:solidFill>
                <a:latin typeface="Arial"/>
                <a:ea typeface="Arial"/>
                <a:cs typeface="Arial"/>
                <a:sym typeface="Arial"/>
              </a:rPr>
              <a:t> (right brace). Each name is followed by </a:t>
            </a:r>
            <a:r>
              <a:rPr b="1" lang="fr-FR" sz="1200" strike="noStrike">
                <a:solidFill>
                  <a:srgbClr val="000000"/>
                </a:solidFill>
                <a:latin typeface="Arial"/>
                <a:ea typeface="Arial"/>
                <a:cs typeface="Arial"/>
                <a:sym typeface="Arial"/>
              </a:rPr>
              <a:t>:</a:t>
            </a:r>
            <a:r>
              <a:rPr b="0" lang="fr-FR" sz="1200" strike="noStrike">
                <a:solidFill>
                  <a:srgbClr val="000000"/>
                </a:solidFill>
                <a:latin typeface="Arial"/>
                <a:ea typeface="Arial"/>
                <a:cs typeface="Arial"/>
                <a:sym typeface="Arial"/>
              </a:rPr>
              <a:t> (colon) and the name/value pairs are separated by </a:t>
            </a:r>
            <a:r>
              <a:rPr b="1" lang="fr-FR" sz="1200" strike="noStrike">
                <a:solidFill>
                  <a:srgbClr val="000000"/>
                </a:solidFill>
                <a:latin typeface="Arial"/>
                <a:ea typeface="Arial"/>
                <a:cs typeface="Arial"/>
                <a:sym typeface="Arial"/>
              </a:rPr>
              <a:t>,</a:t>
            </a:r>
            <a:r>
              <a:rPr b="0" lang="fr-FR" sz="1200" strike="noStrike">
                <a:solidFill>
                  <a:srgbClr val="000000"/>
                </a:solidFill>
                <a:latin typeface="Arial"/>
                <a:ea typeface="Arial"/>
                <a:cs typeface="Arial"/>
                <a:sym typeface="Arial"/>
              </a:rPr>
              <a:t> (comma).</a:t>
            </a:r>
            <a:endParaRPr b="0" sz="1200" strike="noStrike">
              <a:latin typeface="Arial"/>
              <a:ea typeface="Arial"/>
              <a:cs typeface="Arial"/>
              <a:sym typeface="Arial"/>
            </a:endParaRPr>
          </a:p>
        </p:txBody>
      </p:sp>
      <p:sp>
        <p:nvSpPr>
          <p:cNvPr id="1051" name="Google Shape;1051;p102: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052" name="Google Shape;1052;p10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03: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 </a:t>
            </a:r>
            <a:r>
              <a:rPr b="0" i="1" lang="fr-FR" sz="1200" strike="noStrike">
                <a:solidFill>
                  <a:srgbClr val="000000"/>
                </a:solidFill>
                <a:latin typeface="Arial"/>
                <a:ea typeface="Arial"/>
                <a:cs typeface="Arial"/>
                <a:sym typeface="Arial"/>
              </a:rPr>
              <a:t>value</a:t>
            </a:r>
            <a:r>
              <a:rPr b="0" lang="fr-FR" sz="1200" strike="noStrike">
                <a:solidFill>
                  <a:srgbClr val="000000"/>
                </a:solidFill>
                <a:latin typeface="Arial"/>
                <a:ea typeface="Arial"/>
                <a:cs typeface="Arial"/>
                <a:sym typeface="Arial"/>
              </a:rPr>
              <a:t> can be a </a:t>
            </a:r>
            <a:r>
              <a:rPr b="0" i="1" lang="fr-FR" sz="1200" strike="noStrike">
                <a:solidFill>
                  <a:srgbClr val="000000"/>
                </a:solidFill>
                <a:latin typeface="Arial"/>
                <a:ea typeface="Arial"/>
                <a:cs typeface="Arial"/>
                <a:sym typeface="Arial"/>
              </a:rPr>
              <a:t>string</a:t>
            </a:r>
            <a:r>
              <a:rPr b="0" lang="fr-FR" sz="1200" strike="noStrike">
                <a:solidFill>
                  <a:srgbClr val="000000"/>
                </a:solidFill>
                <a:latin typeface="Arial"/>
                <a:ea typeface="Arial"/>
                <a:cs typeface="Arial"/>
                <a:sym typeface="Arial"/>
              </a:rPr>
              <a:t> in double quotes, or a </a:t>
            </a:r>
            <a:r>
              <a:rPr b="0" i="1" lang="fr-FR" sz="1200" strike="noStrike">
                <a:solidFill>
                  <a:srgbClr val="000000"/>
                </a:solidFill>
                <a:latin typeface="Arial"/>
                <a:ea typeface="Arial"/>
                <a:cs typeface="Arial"/>
                <a:sym typeface="Arial"/>
              </a:rPr>
              <a:t>number</a:t>
            </a:r>
            <a:r>
              <a:rPr b="0" lang="fr-FR" sz="1200" strike="noStrike">
                <a:solidFill>
                  <a:srgbClr val="000000"/>
                </a:solidFill>
                <a:latin typeface="Arial"/>
                <a:ea typeface="Arial"/>
                <a:cs typeface="Arial"/>
                <a:sym typeface="Arial"/>
              </a:rPr>
              <a:t>, or </a:t>
            </a:r>
            <a:r>
              <a:rPr b="1" lang="fr-FR" sz="1200" strike="noStrike">
                <a:solidFill>
                  <a:srgbClr val="000000"/>
                </a:solidFill>
                <a:latin typeface="Arial"/>
                <a:ea typeface="Arial"/>
                <a:cs typeface="Arial"/>
                <a:sym typeface="Arial"/>
              </a:rPr>
              <a:t>true</a:t>
            </a:r>
            <a:r>
              <a:rPr b="0" lang="fr-FR" sz="1200" strike="noStrike">
                <a:solidFill>
                  <a:srgbClr val="000000"/>
                </a:solidFill>
                <a:latin typeface="Arial"/>
                <a:ea typeface="Arial"/>
                <a:cs typeface="Arial"/>
                <a:sym typeface="Arial"/>
              </a:rPr>
              <a:t> or </a:t>
            </a:r>
            <a:r>
              <a:rPr b="1" lang="fr-FR" sz="1200" strike="noStrike">
                <a:solidFill>
                  <a:srgbClr val="000000"/>
                </a:solidFill>
                <a:latin typeface="Arial"/>
                <a:ea typeface="Arial"/>
                <a:cs typeface="Arial"/>
                <a:sym typeface="Arial"/>
              </a:rPr>
              <a:t>false</a:t>
            </a:r>
            <a:r>
              <a:rPr b="0" lang="fr-FR" sz="1200" strike="noStrike">
                <a:solidFill>
                  <a:srgbClr val="000000"/>
                </a:solidFill>
                <a:latin typeface="Arial"/>
                <a:ea typeface="Arial"/>
                <a:cs typeface="Arial"/>
                <a:sym typeface="Arial"/>
              </a:rPr>
              <a:t> or </a:t>
            </a:r>
            <a:r>
              <a:rPr b="1" lang="fr-FR" sz="1200" strike="noStrike">
                <a:solidFill>
                  <a:srgbClr val="000000"/>
                </a:solidFill>
                <a:latin typeface="Arial"/>
                <a:ea typeface="Arial"/>
                <a:cs typeface="Arial"/>
                <a:sym typeface="Arial"/>
              </a:rPr>
              <a:t>null</a:t>
            </a:r>
            <a:r>
              <a:rPr b="0" lang="fr-FR" sz="1200" strike="noStrike">
                <a:solidFill>
                  <a:srgbClr val="000000"/>
                </a:solidFill>
                <a:latin typeface="Arial"/>
                <a:ea typeface="Arial"/>
                <a:cs typeface="Arial"/>
                <a:sym typeface="Arial"/>
              </a:rPr>
              <a:t>, or an </a:t>
            </a:r>
            <a:r>
              <a:rPr b="0" i="1" lang="fr-FR" sz="1200" strike="noStrike">
                <a:solidFill>
                  <a:srgbClr val="000000"/>
                </a:solidFill>
                <a:latin typeface="Arial"/>
                <a:ea typeface="Arial"/>
                <a:cs typeface="Arial"/>
                <a:sym typeface="Arial"/>
              </a:rPr>
              <a:t>object</a:t>
            </a:r>
            <a:r>
              <a:rPr b="0" lang="fr-FR" sz="1200" strike="noStrike">
                <a:solidFill>
                  <a:srgbClr val="000000"/>
                </a:solidFill>
                <a:latin typeface="Arial"/>
                <a:ea typeface="Arial"/>
                <a:cs typeface="Arial"/>
                <a:sym typeface="Arial"/>
              </a:rPr>
              <a:t> or an </a:t>
            </a:r>
            <a:r>
              <a:rPr b="0" i="1" lang="fr-FR" sz="1200" strike="noStrike">
                <a:solidFill>
                  <a:srgbClr val="000000"/>
                </a:solidFill>
                <a:latin typeface="Arial"/>
                <a:ea typeface="Arial"/>
                <a:cs typeface="Arial"/>
                <a:sym typeface="Arial"/>
              </a:rPr>
              <a:t>array</a:t>
            </a:r>
            <a:r>
              <a:rPr b="0" lang="fr-FR" sz="1200" strike="noStrike">
                <a:solidFill>
                  <a:srgbClr val="000000"/>
                </a:solidFill>
                <a:latin typeface="Arial"/>
                <a:ea typeface="Arial"/>
                <a:cs typeface="Arial"/>
                <a:sym typeface="Arial"/>
              </a:rPr>
              <a:t>. These structures can be nested.</a:t>
            </a:r>
            <a:endParaRPr b="0" sz="1200" strike="noStrike">
              <a:latin typeface="Arial"/>
              <a:ea typeface="Arial"/>
              <a:cs typeface="Arial"/>
              <a:sym typeface="Arial"/>
            </a:endParaRPr>
          </a:p>
        </p:txBody>
      </p:sp>
      <p:sp>
        <p:nvSpPr>
          <p:cNvPr id="1068" name="Google Shape;1068;p103: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069" name="Google Shape;1069;p10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10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8" name="Google Shape;1078;p10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0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8" name="Google Shape;1088;p10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0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8" name="Google Shape;1098;p10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Le cœur du mouvement Big Data réside dans la mise en œuvre de traitements massivement parallèles qui bénéficient, d’une part, des percées technologiques et algorithmiques réalisées ces dix dernières années par les géants du web et, d’autre part, des prix en chute libre de l’espace de stockage.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latin typeface="Arial"/>
                <a:ea typeface="Arial"/>
                <a:cs typeface="Arial"/>
                <a:sym typeface="Arial"/>
              </a:rPr>
              <a:t>Volumes : </a:t>
            </a:r>
            <a:r>
              <a:rPr b="0" lang="fr-FR" sz="1200" strike="noStrike">
                <a:solidFill>
                  <a:srgbClr val="000000"/>
                </a:solidFill>
                <a:latin typeface="Arial"/>
                <a:ea typeface="Arial"/>
                <a:cs typeface="Arial"/>
                <a:sym typeface="Arial"/>
              </a:rPr>
              <a:t>nécessitent des solutions de stockage distribuées et des outils de traitements parallèles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(P27 du bouquin Big Data et Machine Learning)</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P16 de Big Data et Machine Learning</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195" name="Google Shape;195;p13: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96" name="Google Shape;196;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0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9" name="Google Shape;1109;p10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10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6" name="Google Shape;1116;p10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0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3" name="Google Shape;1123;p10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0" name="Google Shape;1130;p1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7" name="Google Shape;1137;p1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1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6" name="Google Shape;1146;p1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3" name="Google Shape;1153;p1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7b0e15fd60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0" name="Google Shape;1160;g7b0e15fd60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7" name="Google Shape;1167;p1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4" name="Google Shape;1174;p1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Population : plus d’individus ou observation plus fine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Fréquence d’observation</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Nouvelles données : pages indexées, recherches effectuées, données de géolocalisation…</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Cet aspect est surement le plus visible et peut-être le plus spectaculaire mais il n’est pas le plus nouveau : dans la finance ou dans la grande distribution : traitement de milliers de tickets de caisse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Outils de recueil de données de plus en plus présents, dans les installations scientifiques, mais aussi et surtout dans notre vie de tous les jours (ex. cookies, GPS, réseaux sociaux [ex. lien « like » - « profils »], cartes de fidélité, les simulations en ligne sur certains sites de prêts ou d’assurance, etc.).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Il faut pouvoir les stocker et pouvoir les traiter (rapidement, efficacement) !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212" name="Google Shape;212;p14: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13" name="Google Shape;213;p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1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1" name="Google Shape;1181;p11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17: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Développement et programmation pour s’affranchir des limites logicielles, développement de nouvelles stratégies pour gérer la profusion d’information…</a:t>
            </a:r>
            <a:endParaRPr b="0" sz="2000" strike="noStrike">
              <a:latin typeface="Arial"/>
              <a:ea typeface="Arial"/>
              <a:cs typeface="Arial"/>
              <a:sym typeface="Arial"/>
            </a:endParaRPr>
          </a:p>
        </p:txBody>
      </p:sp>
      <p:sp>
        <p:nvSpPr>
          <p:cNvPr id="1188" name="Google Shape;1188;p117: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189" name="Google Shape;1189;p1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1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6" name="Google Shape;1196;p1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3" name="Google Shape;1203;p1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1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1" name="Google Shape;1211;p1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8" name="Google Shape;1218;p1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Ce qui est plus nouveau… traditionnellement on manipulait des chiffres. Maintenant c’est le texte </a:t>
            </a:r>
            <a:r>
              <a:rPr b="0" lang="fr-FR" sz="2000" strike="noStrike">
                <a:latin typeface="Noto Sans Symbols"/>
                <a:ea typeface="Noto Sans Symbols"/>
                <a:cs typeface="Noto Sans Symbols"/>
                <a:sym typeface="Noto Sans Symbols"/>
              </a:rPr>
              <a:t>🡪 ⧫♏♍♒■♓❑◆♏ ♎’♋■♋●⮹⬧♏ ♋♎♋🞐⧫🡹♏ 🕿♎🡹♌◆⧫ 📄📁</a:t>
            </a:r>
            <a:r>
              <a:rPr b="0" baseline="30000" lang="fr-FR" sz="2000" strike="noStrike">
                <a:latin typeface="Noto Sans Symbols"/>
                <a:ea typeface="Noto Sans Symbols"/>
                <a:cs typeface="Noto Sans Symbols"/>
                <a:sym typeface="Noto Sans Symbols"/>
              </a:rPr>
              <a:t>♏</a:t>
            </a:r>
            <a:r>
              <a:rPr b="0" lang="fr-FR" sz="2000" strike="noStrike">
                <a:latin typeface="Noto Sans Symbols"/>
                <a:ea typeface="Noto Sans Symbols"/>
                <a:cs typeface="Noto Sans Symbols"/>
                <a:sym typeface="Noto Sans Symbols"/>
              </a:rPr>
              <a:t> ⬧♓♏♍●♏✆📪 ⧫♏⌧⧫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Noto Sans Symbols"/>
                <a:ea typeface="Noto Sans Symbols"/>
                <a:cs typeface="Noto Sans Symbols"/>
                <a:sym typeface="Noto Sans Symbols"/>
              </a:rPr>
              <a:t>🏱♒□⧫□ 🡪 ⬧♋❖□♓❒ □🢬 ♏●●♏ ♋ 🡹⧫🡹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Noto Sans Symbols"/>
                <a:ea typeface="Noto Sans Symbols"/>
                <a:cs typeface="Noto Sans Symbols"/>
                <a:sym typeface="Noto Sans Symbols"/>
              </a:rPr>
              <a:t>💣◆⬧♓❑◆♏ 🡪 ❒♏♍□■■♋🡾⧫❒♏ ●♏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Noto Sans Symbols"/>
                <a:ea typeface="Noto Sans Symbols"/>
                <a:cs typeface="Noto Sans Symbols"/>
                <a:sym typeface="Noto Sans Symbols"/>
              </a:rPr>
              <a:t>🕈♏♌ 🡪 ⧫❒♋♍🙵♓■♑ 🡪 🞐♋❒⧫♓❒ ♎♏ ●’🖐🏱 ♏⧫ ♎♏⬧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Noto Sans Symbols"/>
                <a:ea typeface="Noto Sans Symbols"/>
                <a:cs typeface="Noto Sans Symbols"/>
                <a:sym typeface="Noto Sans Symbols"/>
              </a:rPr>
              <a:t>☼♏❑◆♓♏❒♏■⧫ ♎♏⬧ ⧫♏♍♒■♓❑◆♏⬧ ⬧🞐🡹♍♓♐♓❑◆♏⬧</a:t>
            </a:r>
            <a:endParaRPr b="0" sz="2000" strike="noStrike">
              <a:latin typeface="Arial"/>
              <a:ea typeface="Arial"/>
              <a:cs typeface="Arial"/>
              <a:sym typeface="Arial"/>
            </a:endParaRPr>
          </a:p>
          <a:p>
            <a:pPr indent="-169920" lvl="0" marL="171360" rtl="0" algn="l">
              <a:lnSpc>
                <a:spcPct val="100000"/>
              </a:lnSpc>
              <a:spcBef>
                <a:spcPts val="0"/>
              </a:spcBef>
              <a:spcAft>
                <a:spcPts val="0"/>
              </a:spcAft>
              <a:buClr>
                <a:srgbClr val="000000"/>
              </a:buClr>
              <a:buSzPts val="2000"/>
              <a:buFont typeface="Noto Sans Symbols"/>
              <a:buChar char="🡪"/>
            </a:pPr>
            <a:r>
              <a:rPr b="0" lang="fr-FR" sz="2000" strike="noStrike">
                <a:latin typeface="Noto Sans Symbols"/>
                <a:ea typeface="Noto Sans Symbols"/>
                <a:cs typeface="Noto Sans Symbols"/>
                <a:sym typeface="Noto Sans Symbols"/>
              </a:rPr>
              <a:t>🕆⧫♓●♓⬧♋⧫♓□■ ♎♓♐♐♓♍♓●♏ ♎♏⬧ 💧☝👌👎☼ ◆⬧◆♏●⬧</a:t>
            </a:r>
            <a:endParaRPr b="0" sz="2000" strike="noStrike">
              <a:latin typeface="Arial"/>
              <a:ea typeface="Arial"/>
              <a:cs typeface="Arial"/>
              <a:sym typeface="Arial"/>
            </a:endParaRPr>
          </a:p>
          <a:p>
            <a:pPr indent="-169920" lvl="0" marL="171360" rtl="0" algn="l">
              <a:lnSpc>
                <a:spcPct val="100000"/>
              </a:lnSpc>
              <a:spcBef>
                <a:spcPts val="0"/>
              </a:spcBef>
              <a:spcAft>
                <a:spcPts val="0"/>
              </a:spcAft>
              <a:buClr>
                <a:srgbClr val="000000"/>
              </a:buClr>
              <a:buSzPts val="1200"/>
              <a:buFont typeface="Noto Sans Symbols"/>
              <a:buChar char="🡪"/>
            </a:pPr>
            <a:r>
              <a:rPr b="0" lang="fr-FR" sz="1200" strike="noStrike">
                <a:solidFill>
                  <a:srgbClr val="000000"/>
                </a:solidFill>
                <a:latin typeface="Arial"/>
                <a:ea typeface="Arial"/>
                <a:cs typeface="Arial"/>
                <a:sym typeface="Arial"/>
              </a:rPr>
              <a:t>Sources, formes et des formats très différents, structurées ou non-structurées : on parle également de données complexes (ex. texte en provenance du web, images, liste d’achats, données de géolocalisation, etc.).</a:t>
            </a:r>
            <a:br>
              <a:rPr lang="fr-FR"/>
            </a:br>
            <a:r>
              <a:rPr b="0" lang="fr-FR" sz="1200" strike="noStrike">
                <a:solidFill>
                  <a:srgbClr val="000000"/>
                </a:solidFill>
                <a:latin typeface="Arial"/>
                <a:ea typeface="Arial"/>
                <a:cs typeface="Arial"/>
                <a:sym typeface="Arial"/>
              </a:rPr>
              <a:t>Il faut les traiter conjointement ! </a:t>
            </a:r>
            <a:endParaRPr b="0" sz="1200" strike="noStrike">
              <a:latin typeface="Arial"/>
              <a:ea typeface="Arial"/>
              <a:cs typeface="Arial"/>
              <a:sym typeface="Arial"/>
            </a:endParaRPr>
          </a:p>
        </p:txBody>
      </p:sp>
      <p:sp>
        <p:nvSpPr>
          <p:cNvPr id="221" name="Google Shape;221;p15: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22" name="Google Shape;222;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Ces données proviennent de sources où elles sont mises à jour rapidement, parfois en temps réel, et doivent souvent être traitées aussi rapidement </a:t>
            </a:r>
            <a:endParaRPr b="0" sz="2000" strike="noStrike">
              <a:latin typeface="Arial"/>
              <a:ea typeface="Arial"/>
              <a:cs typeface="Arial"/>
              <a:sym typeface="Arial"/>
            </a:endParaRPr>
          </a:p>
          <a:p>
            <a:pPr indent="-169920" lvl="0" marL="171360" rtl="0" algn="l">
              <a:lnSpc>
                <a:spcPct val="100000"/>
              </a:lnSpc>
              <a:spcBef>
                <a:spcPts val="0"/>
              </a:spcBef>
              <a:spcAft>
                <a:spcPts val="0"/>
              </a:spcAft>
              <a:buClr>
                <a:srgbClr val="000000"/>
              </a:buClr>
              <a:buSzPts val="2000"/>
              <a:buFont typeface="Noto Sans Symbols"/>
              <a:buChar char="🡪"/>
            </a:pPr>
            <a:r>
              <a:rPr b="0" lang="fr-FR" sz="2000" strike="noStrike">
                <a:latin typeface="Arial"/>
                <a:ea typeface="Arial"/>
                <a:cs typeface="Arial"/>
                <a:sym typeface="Arial"/>
              </a:rPr>
              <a:t>La décision du client sur internet se fait vite car il suffit d’un clic pour changer de site, aussi faut-il instantanément lui faire la meilleure offre commerciale</a:t>
            </a:r>
            <a:endParaRPr b="0" sz="2000" strike="noStrike">
              <a:latin typeface="Arial"/>
              <a:ea typeface="Arial"/>
              <a:cs typeface="Arial"/>
              <a:sym typeface="Arial"/>
            </a:endParaRPr>
          </a:p>
          <a:p>
            <a:pPr indent="-169920" lvl="0" marL="171360" rtl="0" algn="l">
              <a:lnSpc>
                <a:spcPct val="100000"/>
              </a:lnSpc>
              <a:spcBef>
                <a:spcPts val="0"/>
              </a:spcBef>
              <a:spcAft>
                <a:spcPts val="0"/>
              </a:spcAft>
              <a:buClr>
                <a:srgbClr val="000000"/>
              </a:buClr>
              <a:buSzPts val="2000"/>
              <a:buFont typeface="Noto Sans Symbols"/>
              <a:buChar char="🡪"/>
            </a:pPr>
            <a:r>
              <a:rPr b="0" lang="fr-FR" sz="2000" strike="noStrike">
                <a:latin typeface="Arial"/>
                <a:ea typeface="Arial"/>
                <a:cs typeface="Arial"/>
                <a:sym typeface="Arial"/>
              </a:rPr>
              <a:t>La detection de la fraude par carte bancaire doit bien sur être aussi instantanée</a:t>
            </a:r>
            <a:endParaRPr b="0" sz="2000" strike="noStrike">
              <a:latin typeface="Arial"/>
              <a:ea typeface="Arial"/>
              <a:cs typeface="Arial"/>
              <a:sym typeface="Arial"/>
            </a:endParaRPr>
          </a:p>
          <a:p>
            <a:pPr indent="0" lvl="0" marL="0" rtl="0" algn="l">
              <a:lnSpc>
                <a:spcPct val="100000"/>
              </a:lnSpc>
              <a:spcBef>
                <a:spcPts val="0"/>
              </a:spcBef>
              <a:spcAft>
                <a:spcPts val="0"/>
              </a:spcAft>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Mises à jour fréquentes, données arrivant en flux, obsolescence rapide de certaines données... nécessité d’analyses en quasi temps réel (ex. détection / prévention des défaillances, gestion de file d’attente)</a:t>
            </a:r>
            <a:br>
              <a:rPr lang="fr-FR"/>
            </a:br>
            <a:r>
              <a:rPr b="0" lang="fr-FR" sz="1200" strike="noStrike">
                <a:solidFill>
                  <a:srgbClr val="000000"/>
                </a:solidFill>
                <a:latin typeface="Arial"/>
                <a:ea typeface="Arial"/>
                <a:cs typeface="Arial"/>
                <a:sym typeface="Arial"/>
              </a:rPr>
              <a:t>Il faut les traiter fréquemment (et/ou tenir compte du facteur d’obsolescence) ! </a:t>
            </a:r>
            <a:endParaRPr b="0" sz="1200" strike="noStrike">
              <a:latin typeface="Arial"/>
              <a:ea typeface="Arial"/>
              <a:cs typeface="Arial"/>
              <a:sym typeface="Arial"/>
            </a:endParaRPr>
          </a:p>
          <a:p>
            <a:pPr indent="0" lvl="0" marL="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231" name="Google Shape;231;p16: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32" name="Google Shape;232;p1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7: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1" lang="fr-FR" sz="1200" strike="noStrike">
                <a:solidFill>
                  <a:srgbClr val="000000"/>
                </a:solidFill>
                <a:latin typeface="Arial"/>
                <a:ea typeface="Arial"/>
                <a:cs typeface="Arial"/>
                <a:sym typeface="Arial"/>
              </a:rPr>
              <a:t>Valeur</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 Dans un contexte d’infobésité, il s’agit d’être capable de se concentrer sur les données ayant une réelle valeur et étant actionnables.</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C’est un point essentiel du Big Data car il va permettre de monétiser les données d’une entreprise.</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Ce point n’est pas une notion technique mais économique.</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On va mesurer le retour sur investissements de la mise en œuvre du Big Data et sa capacité à s’autofinancer par les gains attendus pour l’entreprise.</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Plus on souhaite apporter de la valeur aux données, plus le coût et la complexité de la chaîne augmente</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1" lang="fr-FR" sz="1200" strike="noStrike">
                <a:solidFill>
                  <a:srgbClr val="000000"/>
                </a:solidFill>
                <a:latin typeface="Arial"/>
                <a:ea typeface="Arial"/>
                <a:cs typeface="Arial"/>
                <a:sym typeface="Arial"/>
              </a:rPr>
              <a:t>Véracité</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 La véracité ou fiabilité des données est notamment menacée par les comportements déclaratifs (sur formulaires), par les diversités des points de collecte, par la multiplication des formats de données et par l’activité des robots et faux profils innombrables sévissant sur Internet</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C’est la capacité à disposer de données fiables pour le traitement.</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On va s’intéresser à la provenance des données afin de déterminer s’il s’agit de données de confiance.</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En fonction du critère de confiance, on accordera plus ou moins d’importance à la donnée dans les chaînes de traitement.</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Parmi les données dont il faut éventuellement se méfier on trouve les données des réseaux sociaux dont la provenance et l’objectivité est difficile à évaluer.</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De plus même pour des données dont on connaît la provenance, la pondération n’est pas constante.</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Par exemple il peut s’agir de données incomplètes, dont l’anonymisation a enlevé une partie de la valeur statistique ou encore de données trop anciennes.</a:t>
            </a:r>
            <a:endParaRPr b="0" sz="1200" strike="noStrike">
              <a:latin typeface="Arial"/>
              <a:ea typeface="Arial"/>
              <a:cs typeface="Arial"/>
              <a:sym typeface="Arial"/>
            </a:endParaRPr>
          </a:p>
        </p:txBody>
      </p:sp>
      <p:sp>
        <p:nvSpPr>
          <p:cNvPr id="240" name="Google Shape;240;p17: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41" name="Google Shape;241;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8: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On s’accorde généralement pour situer la frontière des volumes qui relèvent du Big Data à partir du moment où ces données ne peuvent plus être traitées en un temps « raisonnable » ou « utile » par des systèmes constitués d’un seul nœud. À titre d’exemple si l’on doit traiter ou analyser un To de données, qui correspond à la taille d’un disque dur standard, en quelques minutes il faudra impérativement recourir à une mise en parallèle des traitements et du stockage sur plusieurs nœuds. Selon cette définition le Big data n’est pas uniquement lié à la taille mais à la vitesse des traitements. </a:t>
            </a:r>
            <a:endParaRPr b="0" sz="2000" strike="noStrike">
              <a:latin typeface="Arial"/>
              <a:ea typeface="Arial"/>
              <a:cs typeface="Arial"/>
              <a:sym typeface="Arial"/>
            </a:endParaRPr>
          </a:p>
        </p:txBody>
      </p:sp>
      <p:sp>
        <p:nvSpPr>
          <p:cNvPr id="249" name="Google Shape;249;p18: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50" name="Google Shape;250;p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8" name="Google Shape;258;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0: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Transports : fixation dynamique du prix des billets d’avion, amélioration du trafic routier par géolocalisation, recherche de station-service la plus proche, des places libres de stationnement, facturation dans les zones payantes grâce à la lecture et l’OCR des plaques d’immatriculation…</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Marketing : la géolocalisation permet l’envoi d’une promotion ou d’un coupon sur votre smartphone quand vous passez à proximité d’un commerce, d’une alerte quand vous passez à côté d’une librairie contenant un ouvrage consulté la veille sur internet, l’analyse des préférences, des recommandations, éventuellement en lien avec les données de vente, permet de mieux cibler les consommateurs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Grande distribution : analyse des tickets de caisse et croisement avec les données du programme de fidélité</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Ressources humaines : analyse des CV enrichie par la détection des liens noués par le candidat sur les réseaux sociaux</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Scientifiques : météorologie, génomique, épidémiologie, imagerie médicale, astronomie, physique nucléaire…A</a:t>
            </a:r>
            <a:r>
              <a:rPr lang="fr-FR" sz="2000"/>
              <a:t>lphaFold</a:t>
            </a:r>
            <a:endParaRPr b="0" sz="2000" strike="noStrike">
              <a:latin typeface="Arial"/>
              <a:ea typeface="Arial"/>
              <a:cs typeface="Arial"/>
              <a:sym typeface="Arial"/>
            </a:endParaRPr>
          </a:p>
        </p:txBody>
      </p:sp>
      <p:sp>
        <p:nvSpPr>
          <p:cNvPr id="265" name="Google Shape;265;p20: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66" name="Google Shape;266;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Special investigation sur le Big Data</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L’analyse des réseaux sociaux, des forums et des moteurs de recherche permet de découvrir les centres d’intérêt et les préférences des internautes, et donc leur comportement possible face à une proposition de produit ou de service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C’est particulièrement utile pour les entreprises qui font du B to B to B to C, ont des contacts avec des distributeurs et non leurs clients finaux, sur lesquels elles ont peu d’informations directes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L’analyse des réseaux sociaux n’est pas seulement utile à la vente et elle peut aider à la conception de nouveaux produits par l’analyse de la perception positive ou négative de certaines caractéristiques de produits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Dans le secteur de l’assurance ou du crédit, la recherche des profils d’internautes allant sur les sites de ventes de voiture, permet d’essayer de détecter dans sa propre clientèle ceux qui ont ce profil et seraient susceptibles de souscrire prochainement un contrat d’assurance ou de prêt</a:t>
            </a:r>
            <a:endParaRPr b="0" sz="2000" strike="noStrike">
              <a:latin typeface="Arial"/>
              <a:ea typeface="Arial"/>
              <a:cs typeface="Arial"/>
              <a:sym typeface="Arial"/>
            </a:endParaRPr>
          </a:p>
        </p:txBody>
      </p:sp>
      <p:sp>
        <p:nvSpPr>
          <p:cNvPr id="273" name="Google Shape;273;p22: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74" name="Google Shape;274;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1" name="Google Shape;281;p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4: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lang="fr-FR" sz="950">
                <a:solidFill>
                  <a:schemeClr val="dk1"/>
                </a:solidFill>
              </a:rPr>
              <a:t>RGPD : droit d’accès, de rectification, d’opposition, d’effacement, à la portabilité et à la limitation du traitement. </a:t>
            </a:r>
            <a:endParaRPr b="0" sz="2000" strike="noStrike">
              <a:latin typeface="Arial"/>
              <a:ea typeface="Arial"/>
              <a:cs typeface="Arial"/>
              <a:sym typeface="Arial"/>
            </a:endParaRPr>
          </a:p>
        </p:txBody>
      </p:sp>
      <p:sp>
        <p:nvSpPr>
          <p:cNvPr id="288" name="Google Shape;288;p24: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289" name="Google Shape;289;p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 name="Google Shape;303;p2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8: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Cours NoSL_KT p 5</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Stockage des données (Bases de données) : gestion des données structurées ou non</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Compréhension des informations (Business Intelligence / Data Warehouse) : profiling, qualité ETL : extraction, transformation, chargement, analyse et restitution</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Fiabilité du contenu : gestion et synchronisation des données de référence (clients, fournisseurs, produits, partenariats, structures) entre les différentes applications.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https://fr.wikipedia.org/wiki/Extract-transform-load</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L'objectif est l'intégration ou la réexploitation de </a:t>
            </a:r>
            <a:r>
              <a:rPr b="0" lang="fr-FR" sz="1200" u="sng" strike="noStrike">
                <a:solidFill>
                  <a:srgbClr val="000000"/>
                </a:solidFill>
                <a:latin typeface="Arial"/>
                <a:ea typeface="Arial"/>
                <a:cs typeface="Arial"/>
                <a:sym typeface="Arial"/>
                <a:hlinkClick r:id="rId2">
                  <a:extLst>
                    <a:ext uri="{A12FA001-AC4F-418D-AE19-62706E023703}">
                      <ahyp:hlinkClr val="tx"/>
                    </a:ext>
                  </a:extLst>
                </a:hlinkClick>
              </a:rPr>
              <a:t>données d'un réservoir source dans un réservoir cible.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https://en.wikipedia.org/wiki/Change_data_capture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In </a:t>
            </a:r>
            <a:r>
              <a:rPr b="0" lang="fr-FR" sz="1200" u="sng" strike="noStrike">
                <a:solidFill>
                  <a:srgbClr val="000000"/>
                </a:solidFill>
                <a:latin typeface="Arial"/>
                <a:ea typeface="Arial"/>
                <a:cs typeface="Arial"/>
                <a:sym typeface="Arial"/>
                <a:hlinkClick r:id="rId3">
                  <a:extLst>
                    <a:ext uri="{A12FA001-AC4F-418D-AE19-62706E023703}">
                      <ahyp:hlinkClr val="tx"/>
                    </a:ext>
                  </a:extLst>
                </a:hlinkClick>
              </a:rPr>
              <a:t>databases, </a:t>
            </a:r>
            <a:r>
              <a:rPr b="1" lang="fr-FR" sz="1200" u="sng" strike="noStrike">
                <a:solidFill>
                  <a:srgbClr val="000000"/>
                </a:solidFill>
                <a:latin typeface="Arial"/>
                <a:ea typeface="Arial"/>
                <a:cs typeface="Arial"/>
                <a:sym typeface="Arial"/>
                <a:hlinkClick r:id="rId4">
                  <a:extLst>
                    <a:ext uri="{A12FA001-AC4F-418D-AE19-62706E023703}">
                      <ahyp:hlinkClr val="tx"/>
                    </a:ext>
                  </a:extLst>
                </a:hlinkClick>
              </a:rPr>
              <a:t>change data capture</a:t>
            </a:r>
            <a:r>
              <a:rPr b="0" lang="fr-FR" sz="1200" u="sng" strike="noStrike">
                <a:solidFill>
                  <a:srgbClr val="000000"/>
                </a:solidFill>
                <a:latin typeface="Arial"/>
                <a:ea typeface="Arial"/>
                <a:cs typeface="Arial"/>
                <a:sym typeface="Arial"/>
                <a:hlinkClick r:id="rId5">
                  <a:extLst>
                    <a:ext uri="{A12FA001-AC4F-418D-AE19-62706E023703}">
                      <ahyp:hlinkClr val="tx"/>
                    </a:ext>
                  </a:extLst>
                </a:hlinkClick>
              </a:rPr>
              <a:t> (CDC) is a set of software </a:t>
            </a:r>
            <a:r>
              <a:rPr b="0" lang="fr-FR" sz="1200" u="sng" strike="noStrike">
                <a:solidFill>
                  <a:srgbClr val="000000"/>
                </a:solidFill>
                <a:latin typeface="Arial"/>
                <a:ea typeface="Arial"/>
                <a:cs typeface="Arial"/>
                <a:sym typeface="Arial"/>
                <a:hlinkClick r:id="rId6">
                  <a:extLst>
                    <a:ext uri="{A12FA001-AC4F-418D-AE19-62706E023703}">
                      <ahyp:hlinkClr val="tx"/>
                    </a:ext>
                  </a:extLst>
                </a:hlinkClick>
              </a:rPr>
              <a:t>design patterns used to determine (and track) the data that has changed so that action can be taken using the changed data. Also, Change data capture (CDC) is an approach to data integration that is based on the identification, capture and delivery of the changes made to enterprise data sources.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310" name="Google Shape;310;p28: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11" name="Google Shape;311;p2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9: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lang="fr-FR" sz="2000"/>
              <a:t>Les ORM : Hibernate en Java, Doctrine en PHP, Django en Python</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319" name="Google Shape;319;p29: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20" name="Google Shape;320;p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7" name="Google Shape;327;p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4" name="Google Shape;334;p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6" name="Google Shape;346;p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3: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Désigne l’objectif même des transactions à savoir laisser les données dans un état cohérent</a:t>
            </a:r>
            <a:endParaRPr b="0" sz="2000" strike="noStrike">
              <a:latin typeface="Arial"/>
              <a:ea typeface="Arial"/>
              <a:cs typeface="Arial"/>
              <a:sym typeface="Arial"/>
            </a:endParaRPr>
          </a:p>
        </p:txBody>
      </p:sp>
      <p:sp>
        <p:nvSpPr>
          <p:cNvPr id="353" name="Google Shape;353;p33: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54" name="Google Shape;354;p3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4: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Deux transactions simultanées A et B n’interfèrent jamais. La transaction B ne peut ni voir ni modifier les données sur lesquelles A opère tant que A n’a pas été validée.</a:t>
            </a:r>
            <a:endParaRPr b="0" sz="2000" strike="noStrike">
              <a:latin typeface="Arial"/>
              <a:ea typeface="Arial"/>
              <a:cs typeface="Arial"/>
              <a:sym typeface="Arial"/>
            </a:endParaRPr>
          </a:p>
        </p:txBody>
      </p:sp>
      <p:sp>
        <p:nvSpPr>
          <p:cNvPr id="361" name="Google Shape;361;p34: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62" name="Google Shape;362;p3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5: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Une fois une transaction terminée, les données doivent être permanentes.</a:t>
            </a:r>
            <a:endParaRPr b="0" sz="2000" strike="noStrike">
              <a:latin typeface="Arial"/>
              <a:ea typeface="Arial"/>
              <a:cs typeface="Arial"/>
              <a:sym typeface="Arial"/>
            </a:endParaRPr>
          </a:p>
        </p:txBody>
      </p:sp>
      <p:sp>
        <p:nvSpPr>
          <p:cNvPr id="369" name="Google Shape;369;p35: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70" name="Google Shape;370;p3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6: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Savepoint : sauvegarde de l’état courant T</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Rollback : retour à l’état T</a:t>
            </a:r>
            <a:endParaRPr b="0" sz="2000" strike="noStrike">
              <a:latin typeface="Arial"/>
              <a:ea typeface="Arial"/>
              <a:cs typeface="Arial"/>
              <a:sym typeface="Arial"/>
            </a:endParaRPr>
          </a:p>
        </p:txBody>
      </p:sp>
      <p:sp>
        <p:nvSpPr>
          <p:cNvPr id="377" name="Google Shape;377;p36: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78" name="Google Shape;378;p3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7: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85" name="Google Shape;385;p37: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86" name="Google Shape;386;p3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8: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Wikipedia https://fr.wikipedia.org/wiki/Exigences_d%27architecture_technique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La scalabilité est la capacité qu’a l’architecture pour évoluer en cas de montée en charge si nécessaire.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Scalabilité horizontale : possibilité d’ajouter des serveurs d’un type donné. Par exemple : ajout possible de serveurs d'application web avec répartition de charge.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Scalabilité verticale : possibilité d’upgrader un serveur (ajout de processeurs, RAM, disques…).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394" name="Google Shape;394;p38: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395" name="Google Shape;395;p3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9: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Scalabilité horizontale : possibilité d’ajouter des serveurs d’un type donné. Par exemple : ajout possible de serveurs d'application web avec répartition de charge.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Scalabilité verticale : possibilité d’upgrader un serveur (ajout de processeurs, RAM, disques…). Par exemple un ordinateur </a:t>
            </a:r>
            <a:r>
              <a:rPr b="0" lang="fr-FR" sz="1200" u="sng" strike="noStrike">
                <a:solidFill>
                  <a:srgbClr val="000000"/>
                </a:solidFill>
                <a:latin typeface="Arial"/>
                <a:ea typeface="Arial"/>
                <a:cs typeface="Arial"/>
                <a:sym typeface="Arial"/>
                <a:hlinkClick r:id="rId2">
                  <a:extLst>
                    <a:ext uri="{A12FA001-AC4F-418D-AE19-62706E023703}">
                      <ahyp:hlinkClr val="tx"/>
                    </a:ext>
                  </a:extLst>
                </a:hlinkClick>
              </a:rPr>
              <a:t>Sun </a:t>
            </a:r>
            <a:r>
              <a:rPr b="0" lang="fr-FR" sz="1200" u="sng" strike="noStrike">
                <a:solidFill>
                  <a:srgbClr val="000000"/>
                </a:solidFill>
                <a:latin typeface="Arial"/>
                <a:ea typeface="Arial"/>
                <a:cs typeface="Arial"/>
                <a:sym typeface="Arial"/>
                <a:hlinkClick r:id="rId3">
                  <a:extLst>
                    <a:ext uri="{A12FA001-AC4F-418D-AE19-62706E023703}">
                      <ahyp:hlinkClr val="tx"/>
                    </a:ext>
                  </a:extLst>
                </a:hlinkClick>
              </a:rPr>
              <a:t>Enterprise peut contenir jusqu'à 64 processeurs, 16 cartes mères, 64 Go de mémoire et des </a:t>
            </a:r>
            <a:r>
              <a:rPr b="0" lang="fr-FR" sz="1200" u="sng" strike="noStrike">
                <a:solidFill>
                  <a:srgbClr val="000000"/>
                </a:solidFill>
                <a:latin typeface="Arial"/>
                <a:ea typeface="Arial"/>
                <a:cs typeface="Arial"/>
                <a:sym typeface="Arial"/>
                <a:hlinkClick r:id="rId4">
                  <a:extLst>
                    <a:ext uri="{A12FA001-AC4F-418D-AE19-62706E023703}">
                      <ahyp:hlinkClr val="tx"/>
                    </a:ext>
                  </a:extLst>
                </a:hlinkClick>
              </a:rPr>
              <a:t>baies de stockage (</a:t>
            </a:r>
            <a:r>
              <a:rPr b="0" i="1" lang="fr-FR" sz="1200" u="sng" strike="noStrike">
                <a:solidFill>
                  <a:srgbClr val="000000"/>
                </a:solidFill>
                <a:latin typeface="Arial"/>
                <a:ea typeface="Arial"/>
                <a:cs typeface="Arial"/>
                <a:sym typeface="Arial"/>
                <a:hlinkClick r:id="rId5">
                  <a:extLst>
                    <a:ext uri="{A12FA001-AC4F-418D-AE19-62706E023703}">
                      <ahyp:hlinkClr val="tx"/>
                    </a:ext>
                  </a:extLst>
                </a:hlinkClick>
              </a:rPr>
              <a:t>disk array</a:t>
            </a:r>
            <a:r>
              <a:rPr b="0" lang="fr-FR" sz="1200" u="sng" strike="noStrike">
                <a:solidFill>
                  <a:srgbClr val="000000"/>
                </a:solidFill>
                <a:latin typeface="Arial"/>
                <a:ea typeface="Arial"/>
                <a:cs typeface="Arial"/>
                <a:sym typeface="Arial"/>
                <a:hlinkClick r:id="rId6">
                  <a:extLst>
                    <a:ext uri="{A12FA001-AC4F-418D-AE19-62706E023703}">
                      <ahyp:hlinkClr val="tx"/>
                    </a:ext>
                  </a:extLst>
                </a:hlinkClick>
              </a:rPr>
              <a:t>). L'ensemble tout équipé peut coûter jusqu'à 1 million de dollars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On parle de cloud computing, d’infrastructures élastiques (ou auto-scaling), </a:t>
            </a:r>
            <a:endParaRPr b="0" sz="2000" strike="noStrike">
              <a:latin typeface="Arial"/>
              <a:ea typeface="Arial"/>
              <a:cs typeface="Arial"/>
              <a:sym typeface="Arial"/>
            </a:endParaRPr>
          </a:p>
        </p:txBody>
      </p:sp>
      <p:sp>
        <p:nvSpPr>
          <p:cNvPr id="402" name="Google Shape;402;p39: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03" name="Google Shape;403;p3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3f467b89d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3f467b89d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FR"/>
              <a:t>1h15, arrêté ici !</a:t>
            </a:r>
            <a:endParaRPr/>
          </a:p>
        </p:txBody>
      </p:sp>
      <p:sp>
        <p:nvSpPr>
          <p:cNvPr id="411" name="Google Shape;411;gd3f467b89d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0: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P32 big data et machine learning</a:t>
            </a:r>
            <a:endParaRPr b="0" sz="2000" strike="noStrike">
              <a:latin typeface="Arial"/>
              <a:ea typeface="Arial"/>
              <a:cs typeface="Arial"/>
              <a:sym typeface="Arial"/>
            </a:endParaRPr>
          </a:p>
        </p:txBody>
      </p:sp>
      <p:sp>
        <p:nvSpPr>
          <p:cNvPr id="417" name="Google Shape;417;p40: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18" name="Google Shape;418;p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5" name="Google Shape;425;p4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2: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aucune panne moins importante qu'une coupure totale du réseau ne doit empêcher le système de répondre correctement (ou encore : en cas de morcellement en sous-réseaux, chacun doit pouvoir fonctionner de manière autonome)</a:t>
            </a:r>
            <a:endParaRPr b="0" sz="1200" strike="noStrike">
              <a:latin typeface="Arial"/>
              <a:ea typeface="Arial"/>
              <a:cs typeface="Arial"/>
              <a:sym typeface="Arial"/>
            </a:endParaRPr>
          </a:p>
        </p:txBody>
      </p:sp>
      <p:sp>
        <p:nvSpPr>
          <p:cNvPr id="432" name="Google Shape;432;p42: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33" name="Google Shape;433;p4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3: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Enoncé en 2000</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Cours de Corinne p15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Condition C est très couteuse en temps, voire même impossible sur certaines applications temps réel</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Condition P est très difficile à mettre en œuvre dans une base de données relationnelle car très peu adaptée à la scalabilité verticale</a:t>
            </a:r>
            <a:endParaRPr b="0" sz="2000" strike="noStrike">
              <a:latin typeface="Arial"/>
              <a:ea typeface="Arial"/>
              <a:cs typeface="Arial"/>
              <a:sym typeface="Arial"/>
            </a:endParaRPr>
          </a:p>
        </p:txBody>
      </p:sp>
      <p:sp>
        <p:nvSpPr>
          <p:cNvPr id="440" name="Google Shape;440;p43: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41" name="Google Shape;441;p4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4: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La priorité à la cohérence pourrait faire perdre des clients.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Exemple de la vente en ligne de billets d’avion p34 BigData et Machine Learning</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464" name="Google Shape;464;p44: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65" name="Google Shape;465;p4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2" name="Google Shape;472;p4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9" name="Google Shape;479;p4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7: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P37 BigData et Machine Learning</a:t>
            </a:r>
            <a:endParaRPr b="0" sz="2000" strike="noStrike">
              <a:latin typeface="Arial"/>
              <a:ea typeface="Arial"/>
              <a:cs typeface="Arial"/>
              <a:sym typeface="Arial"/>
            </a:endParaRPr>
          </a:p>
        </p:txBody>
      </p:sp>
      <p:sp>
        <p:nvSpPr>
          <p:cNvPr id="486" name="Google Shape;486;p47: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87" name="Google Shape;487;p4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8: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La montée en charge est quasi linéaire, c’est à dire que si on double le nombre de serveurs, on peut traiter deux fois plus de requêtes dans le même laps de temps.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Capacité à distribuer les traitements sur un nombre de machines suffisamment important pour absorber la charge de traitements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Capacité à répartir les données entre un nombre important de machines pour supporter une très grande volumétrie de données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Capacité à distribuer les données sur des datacenters pour (1) assurer la disponibilité en cas de panne individuelle, (2) placer les données au plus près des utilisateurs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Capacité à fonctionner sur du matériel peu spécialisé, à prix réduit (si possible) et facilement remplaçable en cas de panne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496" name="Google Shape;496;p48: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497" name="Google Shape;497;p4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9: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Répondre à la problématique de :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performance : quel que soit le volume de données à traiter, le système doit pouvoir le faire en des temps proportionnels au volume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extensibilité : le volume de données à traiter peut facilement être étendu (400 To vs 20To sous Oracle actuellement)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504" name="Google Shape;504;p49: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05" name="Google Shape;505;p4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0: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4920" lvl="0" marL="216000" rtl="0" algn="l">
              <a:lnSpc>
                <a:spcPct val="100000"/>
              </a:lnSpc>
              <a:spcBef>
                <a:spcPts val="0"/>
              </a:spcBef>
              <a:spcAft>
                <a:spcPts val="0"/>
              </a:spcAft>
              <a:buNone/>
            </a:pPr>
            <a:r>
              <a:rPr b="0" lang="fr-FR" sz="2000" strike="noStrike">
                <a:latin typeface="Arial"/>
                <a:ea typeface="Arial"/>
                <a:cs typeface="Arial"/>
                <a:sym typeface="Arial"/>
              </a:rPr>
              <a:t>http://db-engines.com/en/ranking_trend</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fr-FR" sz="2000" strike="noStrike">
                <a:latin typeface="Arial"/>
                <a:ea typeface="Arial"/>
                <a:cs typeface="Arial"/>
                <a:sym typeface="Arial"/>
              </a:rPr>
              <a:t>The DB-Engines Ranking is a list of database management systems ranked by their current popularity. We measure the popularity of a system by using the following parameters:</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Number of mentions of the system on websites</a:t>
            </a:r>
            <a:r>
              <a:rPr b="0" lang="fr-FR" sz="2000" strike="noStrike">
                <a:latin typeface="Arial"/>
                <a:ea typeface="Arial"/>
                <a:cs typeface="Arial"/>
                <a:sym typeface="Arial"/>
              </a:rPr>
              <a:t>, measured as number of results in search engines queries. At the moment, we use Google, Bing and Yandex for this measurement. In order to count only relevant results, we are searching for &lt;system name&gt; together with the term database, e.g. "Oracle" and "database".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General interest in the system.</a:t>
            </a:r>
            <a:r>
              <a:rPr b="0" lang="fr-FR" sz="2000" strike="noStrike">
                <a:latin typeface="Arial"/>
                <a:ea typeface="Arial"/>
                <a:cs typeface="Arial"/>
                <a:sym typeface="Arial"/>
              </a:rPr>
              <a:t> For this measurement, we use the frequency of searches in Google Trends.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Frequency of technical discussions about the system.</a:t>
            </a:r>
            <a:r>
              <a:rPr b="0" lang="fr-FR" sz="2000" strike="noStrike">
                <a:latin typeface="Arial"/>
                <a:ea typeface="Arial"/>
                <a:cs typeface="Arial"/>
                <a:sym typeface="Arial"/>
              </a:rPr>
              <a:t> We use the number of related questions and the number of interested users on the well-known IT-related Q&amp;A sites Stack Overflow and DBA Stack Exchange.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Number of job offers, in which the system is mentioned.</a:t>
            </a:r>
            <a:r>
              <a:rPr b="0" lang="fr-FR" sz="2000" strike="noStrike">
                <a:latin typeface="Arial"/>
                <a:ea typeface="Arial"/>
                <a:cs typeface="Arial"/>
                <a:sym typeface="Arial"/>
              </a:rPr>
              <a:t> We use the number of offers on the leading job search engines Indeed and Simply Hired.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Number of profiles in professional networks, in which the system is mentioned.</a:t>
            </a:r>
            <a:r>
              <a:rPr b="0" lang="fr-FR" sz="2000" strike="noStrike">
                <a:latin typeface="Arial"/>
                <a:ea typeface="Arial"/>
                <a:cs typeface="Arial"/>
                <a:sym typeface="Arial"/>
              </a:rPr>
              <a:t> We use the internationally most popular professional networks LinkedIn and Upwork.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Relevance in social networks.</a:t>
            </a:r>
            <a:r>
              <a:rPr b="0" lang="fr-FR" sz="2000" strike="noStrike">
                <a:latin typeface="Arial"/>
                <a:ea typeface="Arial"/>
                <a:cs typeface="Arial"/>
                <a:sym typeface="Arial"/>
              </a:rPr>
              <a:t> We count the number of Twitter tweets, in which the system is mentioned.</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fr-FR" sz="2000" strike="noStrike">
                <a:latin typeface="Arial"/>
                <a:ea typeface="Arial"/>
                <a:cs typeface="Arial"/>
                <a:sym typeface="Arial"/>
              </a:rPr>
              <a:t>http://www.silicon.fr/solutions-oracle-menacees-lopen-source-119197.html</a:t>
            </a:r>
            <a:endParaRPr b="0" sz="2000" strike="noStrike">
              <a:latin typeface="Arial"/>
              <a:ea typeface="Arial"/>
              <a:cs typeface="Arial"/>
              <a:sym typeface="Arial"/>
            </a:endParaRPr>
          </a:p>
        </p:txBody>
      </p:sp>
      <p:sp>
        <p:nvSpPr>
          <p:cNvPr id="514" name="Google Shape;514;p5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1: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4920" lvl="0" marL="216000" rtl="0" algn="l">
              <a:lnSpc>
                <a:spcPct val="100000"/>
              </a:lnSpc>
              <a:spcBef>
                <a:spcPts val="0"/>
              </a:spcBef>
              <a:spcAft>
                <a:spcPts val="0"/>
              </a:spcAft>
              <a:buNone/>
            </a:pPr>
            <a:r>
              <a:rPr b="0" lang="fr-FR" sz="2000" strike="noStrike">
                <a:latin typeface="Arial"/>
                <a:ea typeface="Arial"/>
                <a:cs typeface="Arial"/>
                <a:sym typeface="Arial"/>
              </a:rPr>
              <a:t>http://db-engines.com/en/ranking_trend</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fr-FR" sz="2000" strike="noStrike">
                <a:latin typeface="Arial"/>
                <a:ea typeface="Arial"/>
                <a:cs typeface="Arial"/>
                <a:sym typeface="Arial"/>
              </a:rPr>
              <a:t>The DB-Engines Ranking is a list of database management systems ranked by their current popularity. We measure the popularity of a system by using the following parameters:</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Number of mentions of the system on websites</a:t>
            </a:r>
            <a:r>
              <a:rPr b="0" lang="fr-FR" sz="2000" strike="noStrike">
                <a:latin typeface="Arial"/>
                <a:ea typeface="Arial"/>
                <a:cs typeface="Arial"/>
                <a:sym typeface="Arial"/>
              </a:rPr>
              <a:t>, measured as number of results in search engines queries. At the moment, we use Google, Bing and Yandex for this measurement. In order to count only relevant results, we are searching for &lt;system name&gt; together with the term database, e.g. "Oracle" and "database".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General interest in the system.</a:t>
            </a:r>
            <a:r>
              <a:rPr b="0" lang="fr-FR" sz="2000" strike="noStrike">
                <a:latin typeface="Arial"/>
                <a:ea typeface="Arial"/>
                <a:cs typeface="Arial"/>
                <a:sym typeface="Arial"/>
              </a:rPr>
              <a:t> For this measurement, we use the frequency of searches in Google Trends.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Frequency of technical discussions about the system.</a:t>
            </a:r>
            <a:r>
              <a:rPr b="0" lang="fr-FR" sz="2000" strike="noStrike">
                <a:latin typeface="Arial"/>
                <a:ea typeface="Arial"/>
                <a:cs typeface="Arial"/>
                <a:sym typeface="Arial"/>
              </a:rPr>
              <a:t> We use the number of related questions and the number of interested users on the well-known IT-related Q&amp;A sites Stack Overflow and DBA Stack Exchange.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Number of job offers, in which the system is mentioned.</a:t>
            </a:r>
            <a:r>
              <a:rPr b="0" lang="fr-FR" sz="2000" strike="noStrike">
                <a:latin typeface="Arial"/>
                <a:ea typeface="Arial"/>
                <a:cs typeface="Arial"/>
                <a:sym typeface="Arial"/>
              </a:rPr>
              <a:t> We use the number of offers on the leading job search engines Indeed and Simply Hired.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Number of profiles in professional networks, in which the system is mentioned.</a:t>
            </a:r>
            <a:r>
              <a:rPr b="0" lang="fr-FR" sz="2000" strike="noStrike">
                <a:latin typeface="Arial"/>
                <a:ea typeface="Arial"/>
                <a:cs typeface="Arial"/>
                <a:sym typeface="Arial"/>
              </a:rPr>
              <a:t> We use the internationally most popular professional networks LinkedIn and Upwork.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1" lang="fr-FR" sz="2000" strike="noStrike">
                <a:latin typeface="Arial"/>
                <a:ea typeface="Arial"/>
                <a:cs typeface="Arial"/>
                <a:sym typeface="Arial"/>
              </a:rPr>
              <a:t>Relevance in social networks.</a:t>
            </a:r>
            <a:r>
              <a:rPr b="0" lang="fr-FR" sz="2000" strike="noStrike">
                <a:latin typeface="Arial"/>
                <a:ea typeface="Arial"/>
                <a:cs typeface="Arial"/>
                <a:sym typeface="Arial"/>
              </a:rPr>
              <a:t> We count the number of Twitter tweets, in which the system is mentioned.</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fr-FR" sz="2000" strike="noStrike">
                <a:latin typeface="Arial"/>
                <a:ea typeface="Arial"/>
                <a:cs typeface="Arial"/>
                <a:sym typeface="Arial"/>
              </a:rPr>
              <a:t>http://www.silicon.fr/solutions-oracle-menacees-lopen-source-119197.html</a:t>
            </a:r>
            <a:endParaRPr b="0" sz="2000" strike="noStrike">
              <a:latin typeface="Arial"/>
              <a:ea typeface="Arial"/>
              <a:cs typeface="Arial"/>
              <a:sym typeface="Arial"/>
            </a:endParaRPr>
          </a:p>
        </p:txBody>
      </p:sp>
      <p:sp>
        <p:nvSpPr>
          <p:cNvPr id="521" name="Google Shape;521;p5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2: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1 -  sur des centaines voire des milliers milliers de nœuds constitués de serveurs banalisés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2 – aux dépends de l’intégrité des données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3 – on laisse tomber la structure rigide de la relation</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4 – montée en charge linéaire : 2 fois plus de serveurs = traitement de deux fois plus de données dans le même temps</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latin typeface="Arial"/>
                <a:ea typeface="Arial"/>
                <a:cs typeface="Arial"/>
                <a:sym typeface="Arial"/>
              </a:rPr>
              <a:t>7 -  </a:t>
            </a:r>
            <a:r>
              <a:rPr b="0" lang="fr-FR" sz="1200" strike="noStrike">
                <a:solidFill>
                  <a:srgbClr val="000000"/>
                </a:solidFill>
                <a:latin typeface="Arial"/>
                <a:ea typeface="Arial"/>
                <a:cs typeface="Arial"/>
                <a:sym typeface="Arial"/>
              </a:rPr>
              <a:t>However, some NoSQL data stores, such as CouchDB [26] provide ACID compliance.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528" name="Google Shape;528;p52: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29" name="Google Shape;529;p5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Historique du Big Data côté analyse de données ou sciences des données</a:t>
            </a:r>
            <a:endParaRPr b="0" sz="2000" strike="noStrike">
              <a:latin typeface="Arial"/>
              <a:ea typeface="Arial"/>
              <a:cs typeface="Arial"/>
              <a:sym typeface="Arial"/>
            </a:endParaRPr>
          </a:p>
        </p:txBody>
      </p:sp>
      <p:sp>
        <p:nvSpPr>
          <p:cNvPr id="148" name="Google Shape;148;p5: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49" name="Google Shape;149;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6" name="Google Shape;536;p5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3" name="Google Shape;543;p5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5: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550" name="Google Shape;550;p55: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51" name="Google Shape;551;p5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3f467b89d_0_32:notes"/>
          <p:cNvSpPr txBox="1"/>
          <p:nvPr>
            <p:ph idx="1" type="body"/>
          </p:nvPr>
        </p:nvSpPr>
        <p:spPr>
          <a:xfrm>
            <a:off x="914400" y="3257640"/>
            <a:ext cx="7313700" cy="3084900"/>
          </a:xfrm>
          <a:prstGeom prst="rect">
            <a:avLst/>
          </a:prstGeom>
          <a:noFill/>
          <a:ln>
            <a:noFill/>
          </a:ln>
        </p:spPr>
        <p:txBody>
          <a:bodyPr anchorCtr="0" anchor="t" bIns="0" lIns="0" spcFirstLastPara="1" rIns="0" wrap="square" tIns="0">
            <a:noAutofit/>
          </a:bodyPr>
          <a:lstStyle/>
          <a:p>
            <a:pPr indent="-215640"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559" name="Google Shape;559;gd3f467b89d_0_32:notes"/>
          <p:cNvSpPr/>
          <p:nvPr/>
        </p:nvSpPr>
        <p:spPr>
          <a:xfrm>
            <a:off x="5179320" y="6513840"/>
            <a:ext cx="3961200" cy="3417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60" name="Google Shape;560;gd3f467b89d_0_3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3f467b89d_0_24:notes"/>
          <p:cNvSpPr txBox="1"/>
          <p:nvPr>
            <p:ph idx="1" type="body"/>
          </p:nvPr>
        </p:nvSpPr>
        <p:spPr>
          <a:xfrm>
            <a:off x="914400" y="3257640"/>
            <a:ext cx="7313700" cy="3084900"/>
          </a:xfrm>
          <a:prstGeom prst="rect">
            <a:avLst/>
          </a:prstGeom>
          <a:noFill/>
          <a:ln>
            <a:noFill/>
          </a:ln>
        </p:spPr>
        <p:txBody>
          <a:bodyPr anchorCtr="0" anchor="t" bIns="0" lIns="0" spcFirstLastPara="1" rIns="0" wrap="square" tIns="0">
            <a:noAutofit/>
          </a:bodyPr>
          <a:lstStyle/>
          <a:p>
            <a:pPr indent="-215640"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568" name="Google Shape;568;gd3f467b89d_0_24:notes"/>
          <p:cNvSpPr/>
          <p:nvPr/>
        </p:nvSpPr>
        <p:spPr>
          <a:xfrm>
            <a:off x="5179320" y="6513840"/>
            <a:ext cx="3961200" cy="3417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69" name="Google Shape;569;gd3f467b89d_0_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6: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576" name="Google Shape;576;p56: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77" name="Google Shape;577;p5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3f4681d6f_0_1:notes"/>
          <p:cNvSpPr txBox="1"/>
          <p:nvPr>
            <p:ph idx="1" type="body"/>
          </p:nvPr>
        </p:nvSpPr>
        <p:spPr>
          <a:xfrm>
            <a:off x="914400" y="3257640"/>
            <a:ext cx="7313700" cy="3084900"/>
          </a:xfrm>
          <a:prstGeom prst="rect">
            <a:avLst/>
          </a:prstGeom>
          <a:noFill/>
          <a:ln>
            <a:noFill/>
          </a:ln>
        </p:spPr>
        <p:txBody>
          <a:bodyPr anchorCtr="0" anchor="t" bIns="0" lIns="0" spcFirstLastPara="1" rIns="0" wrap="square" tIns="0">
            <a:noAutofit/>
          </a:bodyPr>
          <a:lstStyle/>
          <a:p>
            <a:pPr indent="-215640"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585" name="Google Shape;585;gd3f4681d6f_0_1:notes"/>
          <p:cNvSpPr/>
          <p:nvPr/>
        </p:nvSpPr>
        <p:spPr>
          <a:xfrm>
            <a:off x="5179320" y="6513840"/>
            <a:ext cx="3961200" cy="3417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86" name="Google Shape;586;gd3f4681d6f_0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d3f4681d6f_0_10:notes"/>
          <p:cNvSpPr txBox="1"/>
          <p:nvPr>
            <p:ph idx="1" type="body"/>
          </p:nvPr>
        </p:nvSpPr>
        <p:spPr>
          <a:xfrm>
            <a:off x="914400" y="3257640"/>
            <a:ext cx="7313700" cy="3084900"/>
          </a:xfrm>
          <a:prstGeom prst="rect">
            <a:avLst/>
          </a:prstGeom>
          <a:noFill/>
          <a:ln>
            <a:noFill/>
          </a:ln>
        </p:spPr>
        <p:txBody>
          <a:bodyPr anchorCtr="0" anchor="t" bIns="0" lIns="0" spcFirstLastPara="1" rIns="0" wrap="square" tIns="0">
            <a:noAutofit/>
          </a:bodyPr>
          <a:lstStyle/>
          <a:p>
            <a:pPr indent="-215640"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594" name="Google Shape;594;gd3f4681d6f_0_10:notes"/>
          <p:cNvSpPr/>
          <p:nvPr/>
        </p:nvSpPr>
        <p:spPr>
          <a:xfrm>
            <a:off x="5179320" y="6513840"/>
            <a:ext cx="3961200" cy="3417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595" name="Google Shape;595;gd3f4681d6f_0_1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d3f4681d6f_0_19:notes"/>
          <p:cNvSpPr txBox="1"/>
          <p:nvPr>
            <p:ph idx="1" type="body"/>
          </p:nvPr>
        </p:nvSpPr>
        <p:spPr>
          <a:xfrm>
            <a:off x="914400" y="3257640"/>
            <a:ext cx="7313700" cy="3084900"/>
          </a:xfrm>
          <a:prstGeom prst="rect">
            <a:avLst/>
          </a:prstGeom>
          <a:noFill/>
          <a:ln>
            <a:noFill/>
          </a:ln>
        </p:spPr>
        <p:txBody>
          <a:bodyPr anchorCtr="0" anchor="t" bIns="0" lIns="0" spcFirstLastPara="1" rIns="0" wrap="square" tIns="0">
            <a:noAutofit/>
          </a:bodyPr>
          <a:lstStyle/>
          <a:p>
            <a:pPr indent="-215640"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602" name="Google Shape;602;gd3f4681d6f_0_19:notes"/>
          <p:cNvSpPr/>
          <p:nvPr/>
        </p:nvSpPr>
        <p:spPr>
          <a:xfrm>
            <a:off x="5179320" y="6513840"/>
            <a:ext cx="3961200" cy="3417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03" name="Google Shape;603;gd3f4681d6f_0_1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3f4681d6f_0_27:notes"/>
          <p:cNvSpPr txBox="1"/>
          <p:nvPr>
            <p:ph idx="1" type="body"/>
          </p:nvPr>
        </p:nvSpPr>
        <p:spPr>
          <a:xfrm>
            <a:off x="914400" y="3257640"/>
            <a:ext cx="7313700" cy="3084900"/>
          </a:xfrm>
          <a:prstGeom prst="rect">
            <a:avLst/>
          </a:prstGeom>
          <a:noFill/>
          <a:ln>
            <a:noFill/>
          </a:ln>
        </p:spPr>
        <p:txBody>
          <a:bodyPr anchorCtr="0" anchor="t" bIns="0" lIns="0" spcFirstLastPara="1" rIns="0" wrap="square" tIns="0">
            <a:noAutofit/>
          </a:bodyPr>
          <a:lstStyle/>
          <a:p>
            <a:pPr indent="-215640"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611" name="Google Shape;611;gd3f4681d6f_0_27:notes"/>
          <p:cNvSpPr/>
          <p:nvPr/>
        </p:nvSpPr>
        <p:spPr>
          <a:xfrm>
            <a:off x="5179320" y="6513840"/>
            <a:ext cx="3961200" cy="3417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12" name="Google Shape;612;gd3f4681d6f_0_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latin typeface="Arial"/>
                <a:ea typeface="Arial"/>
                <a:cs typeface="Arial"/>
                <a:sym typeface="Arial"/>
              </a:rPr>
              <a:t>Wide availability of huge amounts of data and the imminent need for turning such data into useful information and knowledge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The abundance of data, coupled with the need for powerful data analysis tools, has been described as a </a:t>
            </a:r>
            <a:r>
              <a:rPr b="0" i="1" lang="fr-FR" sz="1200" strike="noStrike">
                <a:solidFill>
                  <a:srgbClr val="000000"/>
                </a:solidFill>
                <a:latin typeface="Arial"/>
                <a:ea typeface="Arial"/>
                <a:cs typeface="Arial"/>
                <a:sym typeface="Arial"/>
              </a:rPr>
              <a:t>data rich but information poor </a:t>
            </a:r>
            <a:r>
              <a:rPr b="0" lang="fr-FR" sz="1200" strike="noStrike">
                <a:solidFill>
                  <a:srgbClr val="000000"/>
                </a:solidFill>
                <a:latin typeface="Arial"/>
                <a:ea typeface="Arial"/>
                <a:cs typeface="Arial"/>
                <a:sym typeface="Arial"/>
              </a:rPr>
              <a:t>situation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Data collected in large data repositories become “data tombs”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data archives that are seldom visited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http://www.dsi.unive.it/~marek/files/06%20-%20datamining.pdf</a:t>
            </a:r>
            <a:endParaRPr b="0" sz="2000" strike="noStrike">
              <a:latin typeface="Arial"/>
              <a:ea typeface="Arial"/>
              <a:cs typeface="Arial"/>
              <a:sym typeface="Arial"/>
            </a:endParaRPr>
          </a:p>
        </p:txBody>
      </p:sp>
      <p:sp>
        <p:nvSpPr>
          <p:cNvPr id="156" name="Google Shape;156;p6: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57" name="Google Shape;157;p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d3f4681d6f_0_36:notes"/>
          <p:cNvSpPr txBox="1"/>
          <p:nvPr>
            <p:ph idx="1" type="body"/>
          </p:nvPr>
        </p:nvSpPr>
        <p:spPr>
          <a:xfrm>
            <a:off x="914400" y="3257640"/>
            <a:ext cx="7313700" cy="3084900"/>
          </a:xfrm>
          <a:prstGeom prst="rect">
            <a:avLst/>
          </a:prstGeom>
          <a:noFill/>
          <a:ln>
            <a:noFill/>
          </a:ln>
        </p:spPr>
        <p:txBody>
          <a:bodyPr anchorCtr="0" anchor="t" bIns="0" lIns="0" spcFirstLastPara="1" rIns="0" wrap="square" tIns="0">
            <a:noAutofit/>
          </a:bodyPr>
          <a:lstStyle/>
          <a:p>
            <a:pPr indent="-215640"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619" name="Google Shape;619;gd3f4681d6f_0_36:notes"/>
          <p:cNvSpPr/>
          <p:nvPr/>
        </p:nvSpPr>
        <p:spPr>
          <a:xfrm>
            <a:off x="5179320" y="6513840"/>
            <a:ext cx="3961200" cy="3417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20" name="Google Shape;620;gd3f4681d6f_0_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3f4681d6f_0_46:notes"/>
          <p:cNvSpPr txBox="1"/>
          <p:nvPr>
            <p:ph idx="1" type="body"/>
          </p:nvPr>
        </p:nvSpPr>
        <p:spPr>
          <a:xfrm>
            <a:off x="914400" y="3257640"/>
            <a:ext cx="7313700" cy="3084900"/>
          </a:xfrm>
          <a:prstGeom prst="rect">
            <a:avLst/>
          </a:prstGeom>
          <a:noFill/>
          <a:ln>
            <a:noFill/>
          </a:ln>
        </p:spPr>
        <p:txBody>
          <a:bodyPr anchorCtr="0" anchor="t" bIns="0" lIns="0" spcFirstLastPara="1" rIns="0" wrap="square" tIns="0">
            <a:noAutofit/>
          </a:bodyPr>
          <a:lstStyle/>
          <a:p>
            <a:pPr indent="-215640"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627" name="Google Shape;627;gd3f4681d6f_0_46:notes"/>
          <p:cNvSpPr/>
          <p:nvPr/>
        </p:nvSpPr>
        <p:spPr>
          <a:xfrm>
            <a:off x="5179320" y="6513840"/>
            <a:ext cx="3961200" cy="3417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28" name="Google Shape;628;gd3f4681d6f_0_4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d3f4681d6f_0_55:notes"/>
          <p:cNvSpPr txBox="1"/>
          <p:nvPr>
            <p:ph idx="1" type="body"/>
          </p:nvPr>
        </p:nvSpPr>
        <p:spPr>
          <a:xfrm>
            <a:off x="914400" y="3257640"/>
            <a:ext cx="7313700" cy="3084900"/>
          </a:xfrm>
          <a:prstGeom prst="rect">
            <a:avLst/>
          </a:prstGeom>
          <a:noFill/>
          <a:ln>
            <a:noFill/>
          </a:ln>
        </p:spPr>
        <p:txBody>
          <a:bodyPr anchorCtr="0" anchor="t" bIns="0" lIns="0" spcFirstLastPara="1" rIns="0" wrap="square" tIns="0">
            <a:noAutofit/>
          </a:bodyPr>
          <a:lstStyle/>
          <a:p>
            <a:pPr indent="-215640"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635" name="Google Shape;635;gd3f4681d6f_0_55:notes"/>
          <p:cNvSpPr/>
          <p:nvPr/>
        </p:nvSpPr>
        <p:spPr>
          <a:xfrm>
            <a:off x="5179320" y="6513840"/>
            <a:ext cx="3961200" cy="3417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36" name="Google Shape;636;gd3f4681d6f_0_5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57: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À l’application de savoir quel nœud attaqué en fonction de la clé</a:t>
            </a:r>
            <a:endParaRPr b="0" sz="2000" strike="noStrike">
              <a:latin typeface="Arial"/>
              <a:ea typeface="Arial"/>
              <a:cs typeface="Arial"/>
              <a:sym typeface="Arial"/>
            </a:endParaRPr>
          </a:p>
        </p:txBody>
      </p:sp>
      <p:sp>
        <p:nvSpPr>
          <p:cNvPr id="643" name="Google Shape;643;p57: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44" name="Google Shape;644;p5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8: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P76/77 de No SQL et Big Data Eyrolles</a:t>
            </a:r>
            <a:endParaRPr b="0" sz="2000" strike="noStrike">
              <a:latin typeface="Arial"/>
              <a:ea typeface="Arial"/>
              <a:cs typeface="Arial"/>
              <a:sym typeface="Arial"/>
            </a:endParaRPr>
          </a:p>
        </p:txBody>
      </p:sp>
      <p:sp>
        <p:nvSpPr>
          <p:cNvPr id="651" name="Google Shape;651;p58: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52" name="Google Shape;652;p5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59: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P76/77 de No SQL et Big Data Eyrolles</a:t>
            </a:r>
            <a:endParaRPr b="0" sz="2000" strike="noStrike">
              <a:latin typeface="Arial"/>
              <a:ea typeface="Arial"/>
              <a:cs typeface="Arial"/>
              <a:sym typeface="Arial"/>
            </a:endParaRPr>
          </a:p>
        </p:txBody>
      </p:sp>
      <p:sp>
        <p:nvSpPr>
          <p:cNvPr id="659" name="Google Shape;659;p59: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60" name="Google Shape;660;p5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8" name="Google Shape;668;p6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2: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280" lvl="0" marL="216000" rtl="0" algn="l">
              <a:lnSpc>
                <a:spcPct val="100000"/>
              </a:lnSpc>
              <a:spcBef>
                <a:spcPts val="0"/>
              </a:spcBef>
              <a:spcAft>
                <a:spcPts val="0"/>
              </a:spcAft>
              <a:buNone/>
            </a:pPr>
            <a:r>
              <a:rPr b="0" lang="fr-FR" sz="2000" strike="noStrike">
                <a:latin typeface="Arial"/>
                <a:ea typeface="Arial"/>
                <a:cs typeface="Arial"/>
                <a:sym typeface="Arial"/>
              </a:rPr>
              <a:t>Chaque catégorie a une représentation différente des données</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latin typeface="Arial"/>
                <a:ea typeface="Arial"/>
                <a:cs typeface="Arial"/>
                <a:sym typeface="Arial"/>
              </a:rPr>
              <a:t>Chaque catégorie est adaptée à son type de données particulier et est conçue pour simplifier son traitement</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latin typeface="Arial"/>
                <a:ea typeface="Arial"/>
                <a:cs typeface="Arial"/>
                <a:sym typeface="Arial"/>
              </a:rPr>
              <a:t>Langage souvent propriétaire</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675" name="Google Shape;675;p62: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76" name="Google Shape;676;p6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3: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1 - Collection de couples clé-valeur enregistrée sur disque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1b – la donnée est opaque au système, impossible d’y accéder sans passer par la clé</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2 – le type le plus simple, pas de définition de schéma</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3 – Structure de l’objet complètement libre, elle dépend du développeur de l’application, le système ne stockage ne connaît pas la structure de la valeur, c’est à l’application de gérer</a:t>
            </a:r>
            <a:endParaRPr b="0" sz="2000" strike="noStrike">
              <a:latin typeface="Arial"/>
              <a:ea typeface="Arial"/>
              <a:cs typeface="Arial"/>
              <a:sym typeface="Arial"/>
            </a:endParaRPr>
          </a:p>
        </p:txBody>
      </p:sp>
      <p:sp>
        <p:nvSpPr>
          <p:cNvPr id="683" name="Google Shape;683;p63: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684" name="Google Shape;684;p6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2" name="Google Shape;692;p6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Données de comportement (utilisation du téléphone, de la carte bancaire, du véhicule)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CRM : « Customer Relationship Management » ou « Gestion de la Relation Client » : contact avec un service client, carte de fidélité, programme de fidélisation, calcul de l’attrition…</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Open data : Données mises à dispo par les administrations sur les transports, la santé</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Tracking : sites visités, mots clés recherchés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Contenu partagé sur internet : blogs, photos, vidéos, opinions dans les réseaux sociaux …</a:t>
            </a:r>
            <a:endParaRPr b="0" sz="2000" strike="noStrike">
              <a:latin typeface="Arial"/>
              <a:ea typeface="Arial"/>
              <a:cs typeface="Arial"/>
              <a:sym typeface="Arial"/>
            </a:endParaRPr>
          </a:p>
        </p:txBody>
      </p:sp>
      <p:sp>
        <p:nvSpPr>
          <p:cNvPr id="164" name="Google Shape;164;p7: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65" name="Google Shape;165;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5: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La base ne connaît pas la structure des données, charge à l’application d’interpréter le contenu des valeurs… C’est rustique mais en contrepartie c’est très performant en termes de temps de traitement </a:t>
            </a:r>
            <a:r>
              <a:rPr b="0" lang="fr-FR" sz="2000" strike="noStrike">
                <a:latin typeface="Noto Sans Symbols"/>
                <a:ea typeface="Noto Sans Symbols"/>
                <a:cs typeface="Noto Sans Symbols"/>
                <a:sym typeface="Noto Sans Symbols"/>
              </a:rPr>
              <a:t>🡪 ♐□◆❒■♓❒ ◆■ ♋♍♍🡺⬧ ❒♋🞐♓♎♏ ♋◆⌧ ♓■♐□❒🔾♋⧫♓□■⬧</a:t>
            </a:r>
            <a:endParaRPr b="0" sz="2000" strike="noStrike">
              <a:latin typeface="Arial"/>
              <a:ea typeface="Arial"/>
              <a:cs typeface="Arial"/>
              <a:sym typeface="Arial"/>
            </a:endParaRPr>
          </a:p>
        </p:txBody>
      </p:sp>
      <p:sp>
        <p:nvSpPr>
          <p:cNvPr id="699" name="Google Shape;699;p65: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00" name="Google Shape;700;p6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66: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N définit le nombre de nœuds sur lesquels les données doivent être répliquées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W spécifie le nombre de nœuds minimum qui doivent notifier que l’écriture a été réalisée avec succès pour considérer l’écriture comme valide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R spécifie le nombre de nœuds minimum que l’on doit interrogé pour être sur d’obtenir la dernière version d’une donnée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Réplication : de haut en bas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Sharding : de gauche à droite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707" name="Google Shape;707;p66: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08" name="Google Shape;708;p6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67: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L’approche volontairement très limitée de ces systèmes sur le plan fonctionnel est radicale et leur permet d’afficher des performances exceptionnellement élevées en lecture et en écriture.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Scalabilité horizontale? Tu as deux fois plus de données, tu mets deux fois plus de serveurs et ça marche tout aussi bien</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Opérations très simples à effectuer sur des données très simples : peu gourmand en ressources</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Le système n'ayant pas d'indice sur la structure de l'information qu'il stocke, tous les traitements (extraction du contenu, application de filtres...) doivent être effectués en dehors du système par l'utilisateur.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715" name="Google Shape;715;p67: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16" name="Google Shape;716;p6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8: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De 36 à ici </a:t>
            </a:r>
            <a:r>
              <a:rPr b="0" lang="fr-FR" sz="2000" strike="noStrike">
                <a:latin typeface="Noto Sans Symbols"/>
                <a:ea typeface="Noto Sans Symbols"/>
                <a:cs typeface="Noto Sans Symbols"/>
                <a:sym typeface="Noto Sans Symbols"/>
              </a:rPr>
              <a:t>🡪 📄</a:t>
            </a:r>
            <a:r>
              <a:rPr b="0" baseline="30000" lang="fr-FR" sz="2000" strike="noStrike">
                <a:latin typeface="Noto Sans Symbols"/>
                <a:ea typeface="Noto Sans Symbols"/>
                <a:cs typeface="Noto Sans Symbols"/>
                <a:sym typeface="Noto Sans Symbols"/>
              </a:rPr>
              <a:t>♏</a:t>
            </a:r>
            <a:r>
              <a:rPr b="0" lang="fr-FR" sz="2000" strike="noStrike">
                <a:latin typeface="Noto Sans Symbols"/>
                <a:ea typeface="Noto Sans Symbols"/>
                <a:cs typeface="Noto Sans Symbols"/>
                <a:sym typeface="Noto Sans Symbols"/>
              </a:rPr>
              <a:t>  ♍□◆❒⬧ ♎♏ 📂♒📂🗄</a:t>
            </a:r>
            <a:endParaRPr b="0" sz="2000" strike="noStrike">
              <a:latin typeface="Arial"/>
              <a:ea typeface="Arial"/>
              <a:cs typeface="Arial"/>
              <a:sym typeface="Arial"/>
            </a:endParaRPr>
          </a:p>
        </p:txBody>
      </p:sp>
      <p:sp>
        <p:nvSpPr>
          <p:cNvPr id="723" name="Google Shape;723;p68: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24" name="Google Shape;724;p6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69: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Les documents n'ont pas de schéma, mais une structure arborescente : ils contiennent une liste de champs, un champ a une valeur qui peut être une liste de champs, ...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Les documents n’ont pas forcément tous le meme format</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p:txBody>
      </p:sp>
      <p:sp>
        <p:nvSpPr>
          <p:cNvPr id="744" name="Google Shape;744;p69: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45" name="Google Shape;745;p6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7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2" name="Google Shape;762;p7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71: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2 – La BD a la connaissance des données stockées et leur structure!</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fr-FR" sz="2000" strike="noStrike">
                <a:latin typeface="Arial"/>
                <a:ea typeface="Arial"/>
                <a:cs typeface="Arial"/>
                <a:sym typeface="Arial"/>
              </a:rPr>
              <a:t>Indexation possible des champs</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fr-FR" sz="2000" strike="noStrike">
                <a:latin typeface="Arial"/>
                <a:ea typeface="Arial"/>
                <a:cs typeface="Arial"/>
                <a:sym typeface="Arial"/>
              </a:rPr>
              <a:t>Optimisation des requêtes</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fr-FR" sz="2000" strike="noStrike">
                <a:latin typeface="Arial"/>
                <a:ea typeface="Arial"/>
                <a:cs typeface="Arial"/>
                <a:sym typeface="Arial"/>
              </a:rPr>
              <a:t>3 – en SGBD cela nécessiterait plusieurs jointures…</a:t>
            </a:r>
            <a:endParaRPr b="0" sz="2000" strike="noStrike">
              <a:latin typeface="Arial"/>
              <a:ea typeface="Arial"/>
              <a:cs typeface="Arial"/>
              <a:sym typeface="Arial"/>
            </a:endParaRPr>
          </a:p>
          <a:p>
            <a:pPr indent="-214920" lvl="0" marL="216000" rtl="0" algn="l">
              <a:lnSpc>
                <a:spcPct val="100000"/>
              </a:lnSpc>
              <a:spcBef>
                <a:spcPts val="0"/>
              </a:spcBef>
              <a:spcAft>
                <a:spcPts val="0"/>
              </a:spcAft>
              <a:buNone/>
            </a:pPr>
            <a:r>
              <a:rPr b="0" lang="fr-FR" sz="2000" strike="noStrike">
                <a:latin typeface="Arial"/>
                <a:ea typeface="Arial"/>
                <a:cs typeface="Arial"/>
                <a:sym typeface="Arial"/>
              </a:rPr>
              <a:t>4 – Le sharding est souvent appliqué</a:t>
            </a:r>
            <a:endParaRPr b="0" sz="2000" strike="noStrike">
              <a:latin typeface="Arial"/>
              <a:ea typeface="Arial"/>
              <a:cs typeface="Arial"/>
              <a:sym typeface="Arial"/>
            </a:endParaRPr>
          </a:p>
        </p:txBody>
      </p:sp>
      <p:sp>
        <p:nvSpPr>
          <p:cNvPr id="769" name="Google Shape;769;p71: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70" name="Google Shape;770;p7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72: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Stockage de volumes très importants de données pour lesquelles la modélisation relationnelle aurait entraînée une limitation des possibilités de partitionnement et de réplication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Web analytique : mesurer l’audience et analyser les chiffres recueillis afin d’optimiser les performances d’un site web</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La </a:t>
            </a:r>
            <a:r>
              <a:rPr b="1" lang="fr-FR" sz="1200" strike="noStrike">
                <a:solidFill>
                  <a:srgbClr val="000000"/>
                </a:solidFill>
                <a:latin typeface="Arial"/>
                <a:ea typeface="Arial"/>
                <a:cs typeface="Arial"/>
                <a:sym typeface="Arial"/>
              </a:rPr>
              <a:t>mesure de l'audience d'un site Web</a:t>
            </a:r>
            <a:r>
              <a:rPr b="0" lang="fr-FR" sz="1200" strike="noStrike">
                <a:solidFill>
                  <a:srgbClr val="000000"/>
                </a:solidFill>
                <a:latin typeface="Arial"/>
                <a:ea typeface="Arial"/>
                <a:cs typeface="Arial"/>
                <a:sym typeface="Arial"/>
              </a:rPr>
              <a:t> (également appelée </a:t>
            </a:r>
            <a:r>
              <a:rPr b="1" i="1" lang="fr-FR" sz="1200" strike="noStrike">
                <a:solidFill>
                  <a:srgbClr val="000000"/>
                </a:solidFill>
                <a:latin typeface="Arial"/>
                <a:ea typeface="Arial"/>
                <a:cs typeface="Arial"/>
                <a:sym typeface="Arial"/>
              </a:rPr>
              <a:t>Web analytics</a:t>
            </a:r>
            <a:r>
              <a:rPr b="0" lang="fr-FR" sz="1200" strike="noStrike">
                <a:solidFill>
                  <a:srgbClr val="000000"/>
                </a:solidFill>
                <a:latin typeface="Arial"/>
                <a:ea typeface="Arial"/>
                <a:cs typeface="Arial"/>
                <a:sym typeface="Arial"/>
              </a:rPr>
              <a:t>) permet de quantifier la fréquentation d'un site en fonction d'indicateurs tels que le nombre de visiteurs uniques, les pages vues, les visites, la durée moyenne des visites etc. Elle regroupe la mesure, la collecte, l'analyse et la présentation de données provenant d'Internet utilisées afin de comprendre et d'optimiser l'utilisation du Web.</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Google Analytics = 80% du marché mondial</a:t>
            </a:r>
            <a:endParaRPr b="0" sz="1200" strike="noStrike">
              <a:latin typeface="Arial"/>
              <a:ea typeface="Arial"/>
              <a:cs typeface="Arial"/>
              <a:sym typeface="Arial"/>
            </a:endParaRPr>
          </a:p>
        </p:txBody>
      </p:sp>
      <p:sp>
        <p:nvSpPr>
          <p:cNvPr id="777" name="Google Shape;777;p72: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78" name="Google Shape;778;p7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73: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88" name="Google Shape;788;p73: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789" name="Google Shape;789;p7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74: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280"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Les bases de données orientées colonnes ont une vision plus flexible permettant d’avoir des colonnes différentes pour chaque ligne et de multiplier de manière conséquente le nombre de colonnes par ligne. </a:t>
            </a:r>
            <a:endParaRPr b="0" sz="12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solidFill>
                  <a:srgbClr val="000000"/>
                </a:solidFill>
                <a:latin typeface="Arial"/>
                <a:ea typeface="Arial"/>
                <a:cs typeface="Arial"/>
                <a:sym typeface="Arial"/>
              </a:rPr>
              <a:t>Optimisation du stockage par rapport à une solution relationnelle </a:t>
            </a:r>
            <a:r>
              <a:rPr b="0" lang="fr-FR" sz="2000" strike="noStrike">
                <a:solidFill>
                  <a:srgbClr val="000000"/>
                </a:solidFill>
                <a:latin typeface="Noto Sans Symbols"/>
                <a:ea typeface="Noto Sans Symbols"/>
                <a:cs typeface="Noto Sans Symbols"/>
                <a:sym typeface="Noto Sans Symbols"/>
              </a:rPr>
              <a:t>🡪🞐●◆⬧ ♎♏ ♍□●□■■♏ ■◆●●</a:t>
            </a:r>
            <a:endParaRPr b="0" sz="2000" strike="noStrike">
              <a:latin typeface="Arial"/>
              <a:ea typeface="Arial"/>
              <a:cs typeface="Arial"/>
              <a:sym typeface="Arial"/>
            </a:endParaRPr>
          </a:p>
          <a:p>
            <a:pPr indent="-215280" lvl="0" marL="216000" rtl="0" algn="l">
              <a:lnSpc>
                <a:spcPct val="100000"/>
              </a:lnSpc>
              <a:spcBef>
                <a:spcPts val="0"/>
              </a:spcBef>
              <a:spcAft>
                <a:spcPts val="0"/>
              </a:spcAft>
              <a:buNone/>
            </a:pPr>
            <a:r>
              <a:rPr b="0" lang="fr-FR" sz="2000" strike="noStrike">
                <a:solidFill>
                  <a:srgbClr val="000000"/>
                </a:solidFill>
                <a:latin typeface="Noto Sans Symbols"/>
                <a:ea typeface="Noto Sans Symbols"/>
                <a:cs typeface="Noto Sans Symbols"/>
                <a:sym typeface="Noto Sans Symbols"/>
              </a:rPr>
              <a:t>☞♋♍♓●♓⧫🡹 ♎’♋🙰□◆⧫ ♎♏ ■□◆❖♏●●♏⬧ ♍□●□■■♏⬧</a:t>
            </a:r>
            <a:endParaRPr b="0" sz="2000" strike="noStrike">
              <a:latin typeface="Arial"/>
              <a:ea typeface="Arial"/>
              <a:cs typeface="Arial"/>
              <a:sym typeface="Arial"/>
            </a:endParaRPr>
          </a:p>
        </p:txBody>
      </p:sp>
      <p:sp>
        <p:nvSpPr>
          <p:cNvPr id="811" name="Google Shape;811;p74: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12" name="Google Shape;812;p7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 name="Google Shape;173;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75: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Dessin au tableau p44 BigData et MachineLearning</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820" name="Google Shape;820;p75: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21" name="Google Shape;821;p7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76: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828" name="Google Shape;828;p76: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29" name="Google Shape;829;p7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77: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Scalabilité assuré par un modèle de réplication de nœuds sans maitre/esclaves mais pairs-pairs</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Utilisation de Map Reduce pour le scaling horizontal</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840" name="Google Shape;840;p77: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841" name="Google Shape;841;p7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7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8" name="Google Shape;848;p7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8" name="Google Shape;858;p7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8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1" name="Google Shape;891;p8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8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8" name="Google Shape;898;p8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82: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Les mécanismes de synchrorisation d’écriture sur les graphes nécessitent des opérations complexes</a:t>
            </a:r>
            <a:endParaRPr b="0" sz="2000" strike="noStrike">
              <a:latin typeface="Arial"/>
              <a:ea typeface="Arial"/>
              <a:cs typeface="Arial"/>
              <a:sym typeface="Arial"/>
            </a:endParaRPr>
          </a:p>
        </p:txBody>
      </p:sp>
      <p:sp>
        <p:nvSpPr>
          <p:cNvPr id="905" name="Google Shape;905;p82: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06" name="Google Shape;906;p8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8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3" name="Google Shape;913;p8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8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3" name="Google Shape;923;p8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80" name="Google Shape;180;p10: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181" name="Google Shape;181;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85: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As you can see, there are three primary concerns you must balance when choosing a data management system: consistency, availability, and partition tolerance.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Consistency means that each client always has the same view of the data.</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Availability means that all clients can always read and write.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Partition tolerance means that the system works well across physical network partitions.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According to the </a:t>
            </a:r>
            <a:r>
              <a:rPr b="0" lang="fr-FR" sz="1200" u="sng" strike="noStrike">
                <a:solidFill>
                  <a:srgbClr val="000000"/>
                </a:solidFill>
                <a:latin typeface="Arial"/>
                <a:ea typeface="Arial"/>
                <a:cs typeface="Arial"/>
                <a:sym typeface="Arial"/>
                <a:hlinkClick r:id="rId2">
                  <a:extLst>
                    <a:ext uri="{A12FA001-AC4F-418D-AE19-62706E023703}">
                      <ahyp:hlinkClr val="tx"/>
                    </a:ext>
                  </a:extLst>
                </a:hlinkClick>
              </a:rPr>
              <a:t>CAP Theorem, you can only pick two. So how does this all relate to NoSQL systems?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One of the primary goals of NoSQL systems is to bolster horizontal scalability. To scale horizontally, you need strong network partition tolerance which requires giving up either consistency or availability. NoSQL systems typically accomplish this by relaxing relational abilities and/or loosening transactional semantics.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In addition to CAP configurations, another significant way data management systems vary is by the data model they use: relational, key-value, column-oriented, or document-oriented (there are </a:t>
            </a:r>
            <a:r>
              <a:rPr b="0" lang="fr-FR" sz="1200" u="sng" strike="noStrike">
                <a:solidFill>
                  <a:srgbClr val="000000"/>
                </a:solidFill>
                <a:latin typeface="Arial"/>
                <a:ea typeface="Arial"/>
                <a:cs typeface="Arial"/>
                <a:sym typeface="Arial"/>
                <a:hlinkClick r:id="rId3">
                  <a:extLst>
                    <a:ext uri="{A12FA001-AC4F-418D-AE19-62706E023703}">
                      <ahyp:hlinkClr val="tx"/>
                    </a:ext>
                  </a:extLst>
                </a:hlinkClick>
              </a:rPr>
              <a:t>others, but these are the main ones).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Relational systems are the databases we've been using for a while now. RDBMSs and systems that support ACIDity and joins are considered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Key-value systems basically support get, put, and delete operations based on a primary key.</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Column-oriented systems still use tables but have no joins (joins must be handled within your application). Obviously, they store data by column as opposed to traditional row-oriented databases. This makes aggregations much easier.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Document-oriented systems store structured "documents" such as JSON or XML but have no joins (joins must be handled within your application). It's very easy to map data from object-oriented software to these systems.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Now for the particulars of each CAP configuration and the systems that use each configuration:</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Consistent, Available (CA) Systems have trouble with partitions and typically deal with it with replication. Examples of CA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Traditional RDBMSs like Postgres, MySQL, etc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Vertica (column-oriented)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Aster Data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Greenplum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Consistent, Partition-Tolerant (CP) Systems have trouble with availability while keeping data consistent across partitioned nodes. Examples of CP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4">
                  <a:extLst>
                    <a:ext uri="{A12FA001-AC4F-418D-AE19-62706E023703}">
                      <ahyp:hlinkClr val="tx"/>
                    </a:ext>
                  </a:extLst>
                </a:hlinkClick>
              </a:rPr>
              <a:t>BigTable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5">
                  <a:extLst>
                    <a:ext uri="{A12FA001-AC4F-418D-AE19-62706E023703}">
                      <ahyp:hlinkClr val="tx"/>
                    </a:ext>
                  </a:extLst>
                </a:hlinkClick>
              </a:rPr>
              <a:t>Hypertable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6">
                  <a:extLst>
                    <a:ext uri="{A12FA001-AC4F-418D-AE19-62706E023703}">
                      <ahyp:hlinkClr val="tx"/>
                    </a:ext>
                  </a:extLst>
                </a:hlinkClick>
              </a:rPr>
              <a:t>HBase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7">
                  <a:extLst>
                    <a:ext uri="{A12FA001-AC4F-418D-AE19-62706E023703}">
                      <ahyp:hlinkClr val="tx"/>
                    </a:ext>
                  </a:extLst>
                </a:hlinkClick>
              </a:rPr>
              <a:t>MongoDB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8">
                  <a:extLst>
                    <a:ext uri="{A12FA001-AC4F-418D-AE19-62706E023703}">
                      <ahyp:hlinkClr val="tx"/>
                    </a:ext>
                  </a:extLst>
                </a:hlinkClick>
              </a:rPr>
              <a:t>Terrastore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9">
                  <a:extLst>
                    <a:ext uri="{A12FA001-AC4F-418D-AE19-62706E023703}">
                      <ahyp:hlinkClr val="tx"/>
                    </a:ext>
                  </a:extLst>
                </a:hlinkClick>
              </a:rPr>
              <a:t>Redis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0">
                  <a:extLst>
                    <a:ext uri="{A12FA001-AC4F-418D-AE19-62706E023703}">
                      <ahyp:hlinkClr val="tx"/>
                    </a:ext>
                  </a:extLst>
                </a:hlinkClick>
              </a:rPr>
              <a:t>Scalaris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1">
                  <a:extLst>
                    <a:ext uri="{A12FA001-AC4F-418D-AE19-62706E023703}">
                      <ahyp:hlinkClr val="tx"/>
                    </a:ext>
                  </a:extLst>
                </a:hlinkClick>
              </a:rPr>
              <a:t>MemcacheDB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2">
                  <a:extLst>
                    <a:ext uri="{A12FA001-AC4F-418D-AE19-62706E023703}">
                      <ahyp:hlinkClr val="tx"/>
                    </a:ext>
                  </a:extLst>
                </a:hlinkClick>
              </a:rPr>
              <a:t>Berkeley DB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Available, Partition-Tolerant (AP) Systems achieve "eventual consistency" through replication and verification. Examples of AP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3">
                  <a:extLst>
                    <a:ext uri="{A12FA001-AC4F-418D-AE19-62706E023703}">
                      <ahyp:hlinkClr val="tx"/>
                    </a:ext>
                  </a:extLst>
                </a:hlinkClick>
              </a:rPr>
              <a:t>Dynamo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4">
                  <a:extLst>
                    <a:ext uri="{A12FA001-AC4F-418D-AE19-62706E023703}">
                      <ahyp:hlinkClr val="tx"/>
                    </a:ext>
                  </a:extLst>
                </a:hlinkClick>
              </a:rPr>
              <a:t>Voldemort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5">
                  <a:extLst>
                    <a:ext uri="{A12FA001-AC4F-418D-AE19-62706E023703}">
                      <ahyp:hlinkClr val="tx"/>
                    </a:ext>
                  </a:extLst>
                </a:hlinkClick>
              </a:rPr>
              <a:t>Tokyo Cabinet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6">
                  <a:extLst>
                    <a:ext uri="{A12FA001-AC4F-418D-AE19-62706E023703}">
                      <ahyp:hlinkClr val="tx"/>
                    </a:ext>
                  </a:extLst>
                </a:hlinkClick>
              </a:rPr>
              <a:t>KAI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7">
                  <a:extLst>
                    <a:ext uri="{A12FA001-AC4F-418D-AE19-62706E023703}">
                      <ahyp:hlinkClr val="tx"/>
                    </a:ext>
                  </a:extLst>
                </a:hlinkClick>
              </a:rPr>
              <a:t>Cassandra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8">
                  <a:extLst>
                    <a:ext uri="{A12FA001-AC4F-418D-AE19-62706E023703}">
                      <ahyp:hlinkClr val="tx"/>
                    </a:ext>
                  </a:extLst>
                </a:hlinkClick>
              </a:rPr>
              <a:t>CouchDB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9">
                  <a:extLst>
                    <a:ext uri="{A12FA001-AC4F-418D-AE19-62706E023703}">
                      <ahyp:hlinkClr val="tx"/>
                    </a:ext>
                  </a:extLst>
                </a:hlinkClick>
              </a:rPr>
              <a:t>SimpleDB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20">
                  <a:extLst>
                    <a:ext uri="{A12FA001-AC4F-418D-AE19-62706E023703}">
                      <ahyp:hlinkClr val="tx"/>
                    </a:ext>
                  </a:extLst>
                </a:hlinkClick>
              </a:rPr>
              <a:t>Riak (document-oriented)</a:t>
            </a:r>
            <a:endParaRPr b="0" sz="1200" strike="noStrike">
              <a:latin typeface="Arial"/>
              <a:ea typeface="Arial"/>
              <a:cs typeface="Arial"/>
              <a:sym typeface="Arial"/>
            </a:endParaRPr>
          </a:p>
        </p:txBody>
      </p:sp>
      <p:sp>
        <p:nvSpPr>
          <p:cNvPr id="930" name="Google Shape;930;p85: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31" name="Google Shape;931;p8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8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9" name="Google Shape;939;p8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87: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As you can see, there are three primary concerns you must balance when choosing a data management system: consistency, availability, and partition tolerance.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Consistency means that each client always has the same view of the data.</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Availability means that all clients can always read and write.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Partition tolerance means that the system works well across physical network partitions.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According to the </a:t>
            </a:r>
            <a:r>
              <a:rPr b="0" lang="fr-FR" sz="1200" u="sng" strike="noStrike">
                <a:solidFill>
                  <a:srgbClr val="000000"/>
                </a:solidFill>
                <a:latin typeface="Arial"/>
                <a:ea typeface="Arial"/>
                <a:cs typeface="Arial"/>
                <a:sym typeface="Arial"/>
                <a:hlinkClick r:id="rId2">
                  <a:extLst>
                    <a:ext uri="{A12FA001-AC4F-418D-AE19-62706E023703}">
                      <ahyp:hlinkClr val="tx"/>
                    </a:ext>
                  </a:extLst>
                </a:hlinkClick>
              </a:rPr>
              <a:t>CAP Theorem, you can only pick two. So how does this all relate to NoSQL systems?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One of the primary goals of NoSQL systems is to bolster horizontal scalability. To scale horizontally, you need strong network partition tolerance which requires giving up either consistency or availability. NoSQL systems typically accomplish this by relaxing relational abilities and/or loosening transactional semantics.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In addition to CAP configurations, another significant way data management systems vary is by the data model they use: relational, key-value, column-oriented, or document-oriented (there are </a:t>
            </a:r>
            <a:r>
              <a:rPr b="0" lang="fr-FR" sz="1200" u="sng" strike="noStrike">
                <a:solidFill>
                  <a:srgbClr val="000000"/>
                </a:solidFill>
                <a:latin typeface="Arial"/>
                <a:ea typeface="Arial"/>
                <a:cs typeface="Arial"/>
                <a:sym typeface="Arial"/>
                <a:hlinkClick r:id="rId3">
                  <a:extLst>
                    <a:ext uri="{A12FA001-AC4F-418D-AE19-62706E023703}">
                      <ahyp:hlinkClr val="tx"/>
                    </a:ext>
                  </a:extLst>
                </a:hlinkClick>
              </a:rPr>
              <a:t>others, but these are the main ones).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Relational systems are the databases we've been using for a while now. RDBMSs and systems that support ACIDity and joins are considered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Key-value systems basically support get, put, and delete operations based on a primary key.</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Column-oriented systems still use tables but have no joins (joins must be handled within your application). Obviously, they store data by column as opposed to traditional row-oriented databases. This makes aggregations much easier.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Document-oriented systems store structured "documents" such as JSON or XML but have no joins (joins must be handled within your application). It's very easy to map data from object-oriented software to these systems.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Now for the particulars of each CAP configuration and the systems that use each configuration:</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Consistent, Available (CA) Systems have trouble with partitions and typically deal with it with replication. Examples of CA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Traditional RDBMSs like Postgres, MySQL, etc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Vertica (column-oriented)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Aster Data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Greenplum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Consistent, Partition-Tolerant (CP) Systems have trouble with availability while keeping data consistent across partitioned nodes. Examples of CP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4">
                  <a:extLst>
                    <a:ext uri="{A12FA001-AC4F-418D-AE19-62706E023703}">
                      <ahyp:hlinkClr val="tx"/>
                    </a:ext>
                  </a:extLst>
                </a:hlinkClick>
              </a:rPr>
              <a:t>BigTable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5">
                  <a:extLst>
                    <a:ext uri="{A12FA001-AC4F-418D-AE19-62706E023703}">
                      <ahyp:hlinkClr val="tx"/>
                    </a:ext>
                  </a:extLst>
                </a:hlinkClick>
              </a:rPr>
              <a:t>Hypertable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6">
                  <a:extLst>
                    <a:ext uri="{A12FA001-AC4F-418D-AE19-62706E023703}">
                      <ahyp:hlinkClr val="tx"/>
                    </a:ext>
                  </a:extLst>
                </a:hlinkClick>
              </a:rPr>
              <a:t>HBase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7">
                  <a:extLst>
                    <a:ext uri="{A12FA001-AC4F-418D-AE19-62706E023703}">
                      <ahyp:hlinkClr val="tx"/>
                    </a:ext>
                  </a:extLst>
                </a:hlinkClick>
              </a:rPr>
              <a:t>MongoDB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8">
                  <a:extLst>
                    <a:ext uri="{A12FA001-AC4F-418D-AE19-62706E023703}">
                      <ahyp:hlinkClr val="tx"/>
                    </a:ext>
                  </a:extLst>
                </a:hlinkClick>
              </a:rPr>
              <a:t>Terrastore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9">
                  <a:extLst>
                    <a:ext uri="{A12FA001-AC4F-418D-AE19-62706E023703}">
                      <ahyp:hlinkClr val="tx"/>
                    </a:ext>
                  </a:extLst>
                </a:hlinkClick>
              </a:rPr>
              <a:t>Redis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0">
                  <a:extLst>
                    <a:ext uri="{A12FA001-AC4F-418D-AE19-62706E023703}">
                      <ahyp:hlinkClr val="tx"/>
                    </a:ext>
                  </a:extLst>
                </a:hlinkClick>
              </a:rPr>
              <a:t>Scalaris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1">
                  <a:extLst>
                    <a:ext uri="{A12FA001-AC4F-418D-AE19-62706E023703}">
                      <ahyp:hlinkClr val="tx"/>
                    </a:ext>
                  </a:extLst>
                </a:hlinkClick>
              </a:rPr>
              <a:t>MemcacheDB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2">
                  <a:extLst>
                    <a:ext uri="{A12FA001-AC4F-418D-AE19-62706E023703}">
                      <ahyp:hlinkClr val="tx"/>
                    </a:ext>
                  </a:extLst>
                </a:hlinkClick>
              </a:rPr>
              <a:t>Berkeley DB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Available, Partition-Tolerant (AP) Systems achieve "eventual consistency" through replication and verification. Examples of AP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3">
                  <a:extLst>
                    <a:ext uri="{A12FA001-AC4F-418D-AE19-62706E023703}">
                      <ahyp:hlinkClr val="tx"/>
                    </a:ext>
                  </a:extLst>
                </a:hlinkClick>
              </a:rPr>
              <a:t>Dynamo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4">
                  <a:extLst>
                    <a:ext uri="{A12FA001-AC4F-418D-AE19-62706E023703}">
                      <ahyp:hlinkClr val="tx"/>
                    </a:ext>
                  </a:extLst>
                </a:hlinkClick>
              </a:rPr>
              <a:t>Voldemort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5">
                  <a:extLst>
                    <a:ext uri="{A12FA001-AC4F-418D-AE19-62706E023703}">
                      <ahyp:hlinkClr val="tx"/>
                    </a:ext>
                  </a:extLst>
                </a:hlinkClick>
              </a:rPr>
              <a:t>Tokyo Cabinet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6">
                  <a:extLst>
                    <a:ext uri="{A12FA001-AC4F-418D-AE19-62706E023703}">
                      <ahyp:hlinkClr val="tx"/>
                    </a:ext>
                  </a:extLst>
                </a:hlinkClick>
              </a:rPr>
              <a:t>KAI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7">
                  <a:extLst>
                    <a:ext uri="{A12FA001-AC4F-418D-AE19-62706E023703}">
                      <ahyp:hlinkClr val="tx"/>
                    </a:ext>
                  </a:extLst>
                </a:hlinkClick>
              </a:rPr>
              <a:t>Cassandra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8">
                  <a:extLst>
                    <a:ext uri="{A12FA001-AC4F-418D-AE19-62706E023703}">
                      <ahyp:hlinkClr val="tx"/>
                    </a:ext>
                  </a:extLst>
                </a:hlinkClick>
              </a:rPr>
              <a:t>CouchDB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9">
                  <a:extLst>
                    <a:ext uri="{A12FA001-AC4F-418D-AE19-62706E023703}">
                      <ahyp:hlinkClr val="tx"/>
                    </a:ext>
                  </a:extLst>
                </a:hlinkClick>
              </a:rPr>
              <a:t>SimpleDB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20">
                  <a:extLst>
                    <a:ext uri="{A12FA001-AC4F-418D-AE19-62706E023703}">
                      <ahyp:hlinkClr val="tx"/>
                    </a:ext>
                  </a:extLst>
                </a:hlinkClick>
              </a:rPr>
              <a:t>Riak (document-oriented)</a:t>
            </a:r>
            <a:endParaRPr b="0" sz="1200" strike="noStrike">
              <a:latin typeface="Arial"/>
              <a:ea typeface="Arial"/>
              <a:cs typeface="Arial"/>
              <a:sym typeface="Arial"/>
            </a:endParaRPr>
          </a:p>
        </p:txBody>
      </p:sp>
      <p:sp>
        <p:nvSpPr>
          <p:cNvPr id="946" name="Google Shape;946;p87: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47" name="Google Shape;947;p8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88: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As you can see, there are three primary concerns you must balance when choosing a data management system: consistency, availability, and partition tolerance.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Consistency means that each client always has the same view of the data.</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Availability means that all clients can always read and write.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Partition tolerance means that the system works well across physical network partitions.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According to the </a:t>
            </a:r>
            <a:r>
              <a:rPr b="0" lang="fr-FR" sz="1200" u="sng" strike="noStrike">
                <a:solidFill>
                  <a:srgbClr val="000000"/>
                </a:solidFill>
                <a:latin typeface="Arial"/>
                <a:ea typeface="Arial"/>
                <a:cs typeface="Arial"/>
                <a:sym typeface="Arial"/>
                <a:hlinkClick r:id="rId2">
                  <a:extLst>
                    <a:ext uri="{A12FA001-AC4F-418D-AE19-62706E023703}">
                      <ahyp:hlinkClr val="tx"/>
                    </a:ext>
                  </a:extLst>
                </a:hlinkClick>
              </a:rPr>
              <a:t>CAP Theorem, you can only pick two. So how does this all relate to NoSQL systems?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One of the primary goals of NoSQL systems is to bolster horizontal scalability. To scale horizontally, you need strong network partition tolerance which requires giving up either consistency or availability. NoSQL systems typically accomplish this by relaxing relational abilities and/or loosening transactional semantics.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In addition to CAP configurations, another significant way data management systems vary is by the data model they use: relational, key-value, column-oriented, or document-oriented (there are </a:t>
            </a:r>
            <a:r>
              <a:rPr b="0" lang="fr-FR" sz="1200" u="sng" strike="noStrike">
                <a:solidFill>
                  <a:srgbClr val="000000"/>
                </a:solidFill>
                <a:latin typeface="Arial"/>
                <a:ea typeface="Arial"/>
                <a:cs typeface="Arial"/>
                <a:sym typeface="Arial"/>
                <a:hlinkClick r:id="rId3">
                  <a:extLst>
                    <a:ext uri="{A12FA001-AC4F-418D-AE19-62706E023703}">
                      <ahyp:hlinkClr val="tx"/>
                    </a:ext>
                  </a:extLst>
                </a:hlinkClick>
              </a:rPr>
              <a:t>others, but these are the main ones).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Relational systems are the databases we've been using for a while now. RDBMSs and systems that support ACIDity and joins are considered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Key-value systems basically support get, put, and delete operations based on a primary key.</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Column-oriented systems still use tables but have no joins (joins must be handled within your application). Obviously, they store data by column as opposed to traditional row-oriented databases. This makes aggregations much easier.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Document-oriented systems store structured "documents" such as JSON or XML but have no joins (joins must be handled within your application). It's very easy to map data from object-oriented software to these systems.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Now for the particulars of each CAP configuration and the systems that use each configuration:</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Consistent, Available (CA) Systems have trouble with partitions and typically deal with it with replication. Examples of CA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Traditional RDBMSs like Postgres, MySQL, etc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Vertica (column-oriented)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Aster Data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Greenplum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Consistent, Partition-Tolerant (CP) Systems have trouble with availability while keeping data consistent across partitioned nodes. Examples of CP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4">
                  <a:extLst>
                    <a:ext uri="{A12FA001-AC4F-418D-AE19-62706E023703}">
                      <ahyp:hlinkClr val="tx"/>
                    </a:ext>
                  </a:extLst>
                </a:hlinkClick>
              </a:rPr>
              <a:t>BigTable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5">
                  <a:extLst>
                    <a:ext uri="{A12FA001-AC4F-418D-AE19-62706E023703}">
                      <ahyp:hlinkClr val="tx"/>
                    </a:ext>
                  </a:extLst>
                </a:hlinkClick>
              </a:rPr>
              <a:t>Hypertable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6">
                  <a:extLst>
                    <a:ext uri="{A12FA001-AC4F-418D-AE19-62706E023703}">
                      <ahyp:hlinkClr val="tx"/>
                    </a:ext>
                  </a:extLst>
                </a:hlinkClick>
              </a:rPr>
              <a:t>HBase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7">
                  <a:extLst>
                    <a:ext uri="{A12FA001-AC4F-418D-AE19-62706E023703}">
                      <ahyp:hlinkClr val="tx"/>
                    </a:ext>
                  </a:extLst>
                </a:hlinkClick>
              </a:rPr>
              <a:t>MongoDB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8">
                  <a:extLst>
                    <a:ext uri="{A12FA001-AC4F-418D-AE19-62706E023703}">
                      <ahyp:hlinkClr val="tx"/>
                    </a:ext>
                  </a:extLst>
                </a:hlinkClick>
              </a:rPr>
              <a:t>Terrastore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9">
                  <a:extLst>
                    <a:ext uri="{A12FA001-AC4F-418D-AE19-62706E023703}">
                      <ahyp:hlinkClr val="tx"/>
                    </a:ext>
                  </a:extLst>
                </a:hlinkClick>
              </a:rPr>
              <a:t>Redis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0">
                  <a:extLst>
                    <a:ext uri="{A12FA001-AC4F-418D-AE19-62706E023703}">
                      <ahyp:hlinkClr val="tx"/>
                    </a:ext>
                  </a:extLst>
                </a:hlinkClick>
              </a:rPr>
              <a:t>Scalaris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1">
                  <a:extLst>
                    <a:ext uri="{A12FA001-AC4F-418D-AE19-62706E023703}">
                      <ahyp:hlinkClr val="tx"/>
                    </a:ext>
                  </a:extLst>
                </a:hlinkClick>
              </a:rPr>
              <a:t>MemcacheDB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2">
                  <a:extLst>
                    <a:ext uri="{A12FA001-AC4F-418D-AE19-62706E023703}">
                      <ahyp:hlinkClr val="tx"/>
                    </a:ext>
                  </a:extLst>
                </a:hlinkClick>
              </a:rPr>
              <a:t>Berkeley DB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Available, Partition-Tolerant (AP) Systems achieve "eventual consistency" through replication and verification. Examples of AP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3">
                  <a:extLst>
                    <a:ext uri="{A12FA001-AC4F-418D-AE19-62706E023703}">
                      <ahyp:hlinkClr val="tx"/>
                    </a:ext>
                  </a:extLst>
                </a:hlinkClick>
              </a:rPr>
              <a:t>Dynamo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4">
                  <a:extLst>
                    <a:ext uri="{A12FA001-AC4F-418D-AE19-62706E023703}">
                      <ahyp:hlinkClr val="tx"/>
                    </a:ext>
                  </a:extLst>
                </a:hlinkClick>
              </a:rPr>
              <a:t>Voldemort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5">
                  <a:extLst>
                    <a:ext uri="{A12FA001-AC4F-418D-AE19-62706E023703}">
                      <ahyp:hlinkClr val="tx"/>
                    </a:ext>
                  </a:extLst>
                </a:hlinkClick>
              </a:rPr>
              <a:t>Tokyo Cabinet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6">
                  <a:extLst>
                    <a:ext uri="{A12FA001-AC4F-418D-AE19-62706E023703}">
                      <ahyp:hlinkClr val="tx"/>
                    </a:ext>
                  </a:extLst>
                </a:hlinkClick>
              </a:rPr>
              <a:t>KAI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7">
                  <a:extLst>
                    <a:ext uri="{A12FA001-AC4F-418D-AE19-62706E023703}">
                      <ahyp:hlinkClr val="tx"/>
                    </a:ext>
                  </a:extLst>
                </a:hlinkClick>
              </a:rPr>
              <a:t>Cassandra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8">
                  <a:extLst>
                    <a:ext uri="{A12FA001-AC4F-418D-AE19-62706E023703}">
                      <ahyp:hlinkClr val="tx"/>
                    </a:ext>
                  </a:extLst>
                </a:hlinkClick>
              </a:rPr>
              <a:t>CouchDB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9">
                  <a:extLst>
                    <a:ext uri="{A12FA001-AC4F-418D-AE19-62706E023703}">
                      <ahyp:hlinkClr val="tx"/>
                    </a:ext>
                  </a:extLst>
                </a:hlinkClick>
              </a:rPr>
              <a:t>SimpleDB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20">
                  <a:extLst>
                    <a:ext uri="{A12FA001-AC4F-418D-AE19-62706E023703}">
                      <ahyp:hlinkClr val="tx"/>
                    </a:ext>
                  </a:extLst>
                </a:hlinkClick>
              </a:rPr>
              <a:t>Riak (document-oriented)</a:t>
            </a:r>
            <a:endParaRPr b="0" sz="1200" strike="noStrike">
              <a:latin typeface="Arial"/>
              <a:ea typeface="Arial"/>
              <a:cs typeface="Arial"/>
              <a:sym typeface="Arial"/>
            </a:endParaRPr>
          </a:p>
        </p:txBody>
      </p:sp>
      <p:sp>
        <p:nvSpPr>
          <p:cNvPr id="954" name="Google Shape;954;p88: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55" name="Google Shape;955;p8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89: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As you can see, there are three primary concerns you must balance when choosing a data management system: consistency, availability, and partition tolerance.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Consistency means that each client always has the same view of the data.</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Availability means that all clients can always read and write.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Partition tolerance means that the system works well across physical network partitions.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According to the </a:t>
            </a:r>
            <a:r>
              <a:rPr b="0" lang="fr-FR" sz="1200" u="sng" strike="noStrike">
                <a:solidFill>
                  <a:srgbClr val="000000"/>
                </a:solidFill>
                <a:latin typeface="Arial"/>
                <a:ea typeface="Arial"/>
                <a:cs typeface="Arial"/>
                <a:sym typeface="Arial"/>
                <a:hlinkClick r:id="rId2">
                  <a:extLst>
                    <a:ext uri="{A12FA001-AC4F-418D-AE19-62706E023703}">
                      <ahyp:hlinkClr val="tx"/>
                    </a:ext>
                  </a:extLst>
                </a:hlinkClick>
              </a:rPr>
              <a:t>CAP Theorem, you can only pick two. So how does this all relate to NoSQL systems?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One of the primary goals of NoSQL systems is to bolster horizontal scalability. To scale horizontally, you need strong network partition tolerance which requires giving up either consistency or availability. NoSQL systems typically accomplish this by relaxing relational abilities and/or loosening transactional semantics.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In addition to CAP configurations, another significant way data management systems vary is by the data model they use: relational, key-value, column-oriented, or document-oriented (there are </a:t>
            </a:r>
            <a:r>
              <a:rPr b="0" lang="fr-FR" sz="1200" u="sng" strike="noStrike">
                <a:solidFill>
                  <a:srgbClr val="000000"/>
                </a:solidFill>
                <a:latin typeface="Arial"/>
                <a:ea typeface="Arial"/>
                <a:cs typeface="Arial"/>
                <a:sym typeface="Arial"/>
                <a:hlinkClick r:id="rId3">
                  <a:extLst>
                    <a:ext uri="{A12FA001-AC4F-418D-AE19-62706E023703}">
                      <ahyp:hlinkClr val="tx"/>
                    </a:ext>
                  </a:extLst>
                </a:hlinkClick>
              </a:rPr>
              <a:t>others, but these are the main ones).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Relational systems are the databases we've been using for a while now. RDBMSs and systems that support ACIDity and joins are considered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Key-value systems basically support get, put, and delete operations based on a primary key.</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Column-oriented systems still use tables but have no joins (joins must be handled within your application). Obviously, they store data by column as opposed to traditional row-oriented databases. This makes aggregations much easier.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Document-oriented systems store structured "documents" such as JSON or XML but have no joins (joins must be handled within your application). It's very easy to map data from object-oriented software to these systems.</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Now for the particulars of each CAP configuration and the systems that use each configuration:</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Consistent, Available (CA) Systems have trouble with partitions and typically deal with it with replication. Examples of CA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Traditional RDBMSs like Postgres, MySQL, etc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Vertica (column-oriented)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Aster Data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Greenplum (relational)</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Consistent, Partition-Tolerant (CP) Systems have trouble with availability while keeping data consistent across partitioned nodes. Examples of CP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4">
                  <a:extLst>
                    <a:ext uri="{A12FA001-AC4F-418D-AE19-62706E023703}">
                      <ahyp:hlinkClr val="tx"/>
                    </a:ext>
                  </a:extLst>
                </a:hlinkClick>
              </a:rPr>
              <a:t>BigTable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5">
                  <a:extLst>
                    <a:ext uri="{A12FA001-AC4F-418D-AE19-62706E023703}">
                      <ahyp:hlinkClr val="tx"/>
                    </a:ext>
                  </a:extLst>
                </a:hlinkClick>
              </a:rPr>
              <a:t>Hypertable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6">
                  <a:extLst>
                    <a:ext uri="{A12FA001-AC4F-418D-AE19-62706E023703}">
                      <ahyp:hlinkClr val="tx"/>
                    </a:ext>
                  </a:extLst>
                </a:hlinkClick>
              </a:rPr>
              <a:t>HBase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7">
                  <a:extLst>
                    <a:ext uri="{A12FA001-AC4F-418D-AE19-62706E023703}">
                      <ahyp:hlinkClr val="tx"/>
                    </a:ext>
                  </a:extLst>
                </a:hlinkClick>
              </a:rPr>
              <a:t>MongoDB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8">
                  <a:extLst>
                    <a:ext uri="{A12FA001-AC4F-418D-AE19-62706E023703}">
                      <ahyp:hlinkClr val="tx"/>
                    </a:ext>
                  </a:extLst>
                </a:hlinkClick>
              </a:rPr>
              <a:t>Terrastore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9">
                  <a:extLst>
                    <a:ext uri="{A12FA001-AC4F-418D-AE19-62706E023703}">
                      <ahyp:hlinkClr val="tx"/>
                    </a:ext>
                  </a:extLst>
                </a:hlinkClick>
              </a:rPr>
              <a:t>Redis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0">
                  <a:extLst>
                    <a:ext uri="{A12FA001-AC4F-418D-AE19-62706E023703}">
                      <ahyp:hlinkClr val="tx"/>
                    </a:ext>
                  </a:extLst>
                </a:hlinkClick>
              </a:rPr>
              <a:t>Scalaris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1">
                  <a:extLst>
                    <a:ext uri="{A12FA001-AC4F-418D-AE19-62706E023703}">
                      <ahyp:hlinkClr val="tx"/>
                    </a:ext>
                  </a:extLst>
                </a:hlinkClick>
              </a:rPr>
              <a:t>MemcacheDB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2">
                  <a:extLst>
                    <a:ext uri="{A12FA001-AC4F-418D-AE19-62706E023703}">
                      <ahyp:hlinkClr val="tx"/>
                    </a:ext>
                  </a:extLst>
                </a:hlinkClick>
              </a:rPr>
              <a:t>Berkeley DB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strike="noStrike">
                <a:solidFill>
                  <a:srgbClr val="000000"/>
                </a:solidFill>
                <a:latin typeface="Arial"/>
                <a:ea typeface="Arial"/>
                <a:cs typeface="Arial"/>
                <a:sym typeface="Arial"/>
              </a:rPr>
              <a:t>Available, Partition-Tolerant (AP) Systems achieve "eventual consistency" through replication and verification. Examples of AP systems include: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3">
                  <a:extLst>
                    <a:ext uri="{A12FA001-AC4F-418D-AE19-62706E023703}">
                      <ahyp:hlinkClr val="tx"/>
                    </a:ext>
                  </a:extLst>
                </a:hlinkClick>
              </a:rPr>
              <a:t>Dynamo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4">
                  <a:extLst>
                    <a:ext uri="{A12FA001-AC4F-418D-AE19-62706E023703}">
                      <ahyp:hlinkClr val="tx"/>
                    </a:ext>
                  </a:extLst>
                </a:hlinkClick>
              </a:rPr>
              <a:t>Voldemort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5">
                  <a:extLst>
                    <a:ext uri="{A12FA001-AC4F-418D-AE19-62706E023703}">
                      <ahyp:hlinkClr val="tx"/>
                    </a:ext>
                  </a:extLst>
                </a:hlinkClick>
              </a:rPr>
              <a:t>Tokyo Cabinet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6">
                  <a:extLst>
                    <a:ext uri="{A12FA001-AC4F-418D-AE19-62706E023703}">
                      <ahyp:hlinkClr val="tx"/>
                    </a:ext>
                  </a:extLst>
                </a:hlinkClick>
              </a:rPr>
              <a:t>KAI (key-value)</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7">
                  <a:extLst>
                    <a:ext uri="{A12FA001-AC4F-418D-AE19-62706E023703}">
                      <ahyp:hlinkClr val="tx"/>
                    </a:ext>
                  </a:extLst>
                </a:hlinkClick>
              </a:rPr>
              <a:t>Cassandra (column-oriented/tabular)</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8">
                  <a:extLst>
                    <a:ext uri="{A12FA001-AC4F-418D-AE19-62706E023703}">
                      <ahyp:hlinkClr val="tx"/>
                    </a:ext>
                  </a:extLst>
                </a:hlinkClick>
              </a:rPr>
              <a:t>CouchDB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19">
                  <a:extLst>
                    <a:ext uri="{A12FA001-AC4F-418D-AE19-62706E023703}">
                      <ahyp:hlinkClr val="tx"/>
                    </a:ext>
                  </a:extLst>
                </a:hlinkClick>
              </a:rPr>
              <a:t>SimpleDB (document-oriented)</a:t>
            </a:r>
            <a:endParaRPr b="0" sz="12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1200" u="sng" strike="noStrike">
                <a:solidFill>
                  <a:srgbClr val="000000"/>
                </a:solidFill>
                <a:latin typeface="Arial"/>
                <a:ea typeface="Arial"/>
                <a:cs typeface="Arial"/>
                <a:sym typeface="Arial"/>
                <a:hlinkClick r:id="rId20">
                  <a:extLst>
                    <a:ext uri="{A12FA001-AC4F-418D-AE19-62706E023703}">
                      <ahyp:hlinkClr val="tx"/>
                    </a:ext>
                  </a:extLst>
                </a:hlinkClick>
              </a:rPr>
              <a:t>Riak (document-oriented)</a:t>
            </a:r>
            <a:endParaRPr b="0" sz="1200" strike="noStrike">
              <a:latin typeface="Arial"/>
              <a:ea typeface="Arial"/>
              <a:cs typeface="Arial"/>
              <a:sym typeface="Arial"/>
            </a:endParaRPr>
          </a:p>
        </p:txBody>
      </p:sp>
      <p:sp>
        <p:nvSpPr>
          <p:cNvPr id="962" name="Google Shape;962;p89: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63" name="Google Shape;963;p8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90: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1 - (grand volumes, données structurées, semi-structurées ou non-structurées, données stockées et gérées à plusieurs endroits)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(Possibilité de consulter et modifier une BD sans savoir où est-ce que ces opérations ont réellement lieu)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970" name="Google Shape;970;p90: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71" name="Google Shape;971;p9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92: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Pas de jointure car pas d’intégrité référentielle</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Quelques avantages :</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Accès aux informations en un seul appel et une seule lecture sur un serveur</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rPr b="0" lang="fr-FR" sz="2000" strike="noStrike">
                <a:latin typeface="Arial"/>
                <a:ea typeface="Arial"/>
                <a:cs typeface="Arial"/>
                <a:sym typeface="Arial"/>
              </a:rPr>
              <a:t>L’information ainsi regroupée simplifie la répartition des données et la scalabilité dans le cadre d’un système distribué</a:t>
            </a:r>
            <a:endParaRPr b="0" sz="2000" strike="noStrike">
              <a:latin typeface="Arial"/>
              <a:ea typeface="Arial"/>
              <a:cs typeface="Arial"/>
              <a:sym typeface="Arial"/>
            </a:endParaRPr>
          </a:p>
          <a:p>
            <a:pPr indent="-215639" lvl="0" marL="216000" rtl="0" algn="l">
              <a:lnSpc>
                <a:spcPct val="100000"/>
              </a:lnSpc>
              <a:spcBef>
                <a:spcPts val="0"/>
              </a:spcBef>
              <a:spcAft>
                <a:spcPts val="0"/>
              </a:spcAft>
              <a:buNone/>
            </a:pPr>
            <a:r>
              <a:t/>
            </a:r>
            <a:endParaRPr b="0" sz="2000" strike="noStrike">
              <a:latin typeface="Arial"/>
              <a:ea typeface="Arial"/>
              <a:cs typeface="Arial"/>
              <a:sym typeface="Arial"/>
            </a:endParaRPr>
          </a:p>
        </p:txBody>
      </p:sp>
      <p:sp>
        <p:nvSpPr>
          <p:cNvPr id="978" name="Google Shape;978;p92: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79" name="Google Shape;979;p9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9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6" name="Google Shape;986;p9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94:notes"/>
          <p:cNvSpPr txBox="1"/>
          <p:nvPr>
            <p:ph idx="1" type="body"/>
          </p:nvPr>
        </p:nvSpPr>
        <p:spPr>
          <a:xfrm>
            <a:off x="914400" y="3257640"/>
            <a:ext cx="7313760" cy="3084840"/>
          </a:xfrm>
          <a:prstGeom prst="rect">
            <a:avLst/>
          </a:prstGeom>
          <a:noFill/>
          <a:ln>
            <a:noFill/>
          </a:ln>
        </p:spPr>
        <p:txBody>
          <a:bodyPr anchorCtr="0" anchor="t" bIns="0" lIns="0" spcFirstLastPara="1" rIns="0" wrap="square" tIns="0">
            <a:noAutofit/>
          </a:bodyPr>
          <a:lstStyle/>
          <a:p>
            <a:pPr indent="-215639" lvl="0" marL="216000" rtl="0" algn="l">
              <a:lnSpc>
                <a:spcPct val="100000"/>
              </a:lnSpc>
              <a:spcBef>
                <a:spcPts val="0"/>
              </a:spcBef>
              <a:spcAft>
                <a:spcPts val="0"/>
              </a:spcAft>
              <a:buNone/>
            </a:pPr>
            <a:r>
              <a:rPr b="0" lang="fr-FR" sz="2000" strike="noStrike">
                <a:latin typeface="Arial"/>
                <a:ea typeface="Arial"/>
                <a:cs typeface="Arial"/>
                <a:sym typeface="Arial"/>
              </a:rPr>
              <a:t>386 produits cette année !</a:t>
            </a:r>
            <a:endParaRPr b="0" sz="2000" strike="noStrike">
              <a:latin typeface="Arial"/>
              <a:ea typeface="Arial"/>
              <a:cs typeface="Arial"/>
              <a:sym typeface="Arial"/>
            </a:endParaRPr>
          </a:p>
        </p:txBody>
      </p:sp>
      <p:sp>
        <p:nvSpPr>
          <p:cNvPr id="994" name="Google Shape;994;p94:notes"/>
          <p:cNvSpPr/>
          <p:nvPr/>
        </p:nvSpPr>
        <p:spPr>
          <a:xfrm>
            <a:off x="5179320" y="6513840"/>
            <a:ext cx="3961080" cy="34164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latin typeface="Arial"/>
              <a:ea typeface="Arial"/>
              <a:cs typeface="Arial"/>
              <a:sym typeface="Arial"/>
            </a:endParaRPr>
          </a:p>
        </p:txBody>
      </p:sp>
      <p:sp>
        <p:nvSpPr>
          <p:cNvPr id="995" name="Google Shape;995;p9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9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3" name="Google Shape;1003;p9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36"/>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6"/>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36"/>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137"/>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37"/>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37"/>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37"/>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7"/>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138"/>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8"/>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8"/>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8"/>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8"/>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8"/>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8"/>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0" name="Shape 70"/>
        <p:cNvGrpSpPr/>
        <p:nvPr/>
      </p:nvGrpSpPr>
      <p:grpSpPr>
        <a:xfrm>
          <a:off x="0" y="0"/>
          <a:ext cx="0" cy="0"/>
          <a:chOff x="0" y="0"/>
          <a:chExt cx="0" cy="0"/>
        </a:xfrm>
      </p:grpSpPr>
      <p:sp>
        <p:nvSpPr>
          <p:cNvPr id="71" name="Google Shape;71;p13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39"/>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3" name="Shape 73"/>
        <p:cNvGrpSpPr/>
        <p:nvPr/>
      </p:nvGrpSpPr>
      <p:grpSpPr>
        <a:xfrm>
          <a:off x="0" y="0"/>
          <a:ext cx="0" cy="0"/>
          <a:chOff x="0" y="0"/>
          <a:chExt cx="0" cy="0"/>
        </a:xfrm>
      </p:grpSpPr>
      <p:sp>
        <p:nvSpPr>
          <p:cNvPr id="74" name="Google Shape;74;p140"/>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40"/>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6" name="Shape 76"/>
        <p:cNvGrpSpPr/>
        <p:nvPr/>
      </p:nvGrpSpPr>
      <p:grpSpPr>
        <a:xfrm>
          <a:off x="0" y="0"/>
          <a:ext cx="0" cy="0"/>
          <a:chOff x="0" y="0"/>
          <a:chExt cx="0" cy="0"/>
        </a:xfrm>
      </p:grpSpPr>
      <p:sp>
        <p:nvSpPr>
          <p:cNvPr id="77" name="Google Shape;77;p14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1"/>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141"/>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42"/>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2" name="Shape 82"/>
        <p:cNvGrpSpPr/>
        <p:nvPr/>
      </p:nvGrpSpPr>
      <p:grpSpPr>
        <a:xfrm>
          <a:off x="0" y="0"/>
          <a:ext cx="0" cy="0"/>
          <a:chOff x="0" y="0"/>
          <a:chExt cx="0" cy="0"/>
        </a:xfrm>
      </p:grpSpPr>
      <p:sp>
        <p:nvSpPr>
          <p:cNvPr id="83" name="Google Shape;83;p143"/>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4" name="Shape 84"/>
        <p:cNvGrpSpPr/>
        <p:nvPr/>
      </p:nvGrpSpPr>
      <p:grpSpPr>
        <a:xfrm>
          <a:off x="0" y="0"/>
          <a:ext cx="0" cy="0"/>
          <a:chOff x="0" y="0"/>
          <a:chExt cx="0" cy="0"/>
        </a:xfrm>
      </p:grpSpPr>
      <p:sp>
        <p:nvSpPr>
          <p:cNvPr id="85" name="Google Shape;85;p14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44"/>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144"/>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144"/>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128"/>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8"/>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9" name="Shape 89"/>
        <p:cNvGrpSpPr/>
        <p:nvPr/>
      </p:nvGrpSpPr>
      <p:grpSpPr>
        <a:xfrm>
          <a:off x="0" y="0"/>
          <a:ext cx="0" cy="0"/>
          <a:chOff x="0" y="0"/>
          <a:chExt cx="0" cy="0"/>
        </a:xfrm>
      </p:grpSpPr>
      <p:sp>
        <p:nvSpPr>
          <p:cNvPr id="90" name="Google Shape;90;p145"/>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5"/>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145"/>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145"/>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4" name="Shape 94"/>
        <p:cNvGrpSpPr/>
        <p:nvPr/>
      </p:nvGrpSpPr>
      <p:grpSpPr>
        <a:xfrm>
          <a:off x="0" y="0"/>
          <a:ext cx="0" cy="0"/>
          <a:chOff x="0" y="0"/>
          <a:chExt cx="0" cy="0"/>
        </a:xfrm>
      </p:grpSpPr>
      <p:sp>
        <p:nvSpPr>
          <p:cNvPr id="95" name="Google Shape;95;p146"/>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6"/>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146"/>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146"/>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9" name="Shape 99"/>
        <p:cNvGrpSpPr/>
        <p:nvPr/>
      </p:nvGrpSpPr>
      <p:grpSpPr>
        <a:xfrm>
          <a:off x="0" y="0"/>
          <a:ext cx="0" cy="0"/>
          <a:chOff x="0" y="0"/>
          <a:chExt cx="0" cy="0"/>
        </a:xfrm>
      </p:grpSpPr>
      <p:sp>
        <p:nvSpPr>
          <p:cNvPr id="100" name="Google Shape;100;p147"/>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7"/>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147"/>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3" name="Shape 103"/>
        <p:cNvGrpSpPr/>
        <p:nvPr/>
      </p:nvGrpSpPr>
      <p:grpSpPr>
        <a:xfrm>
          <a:off x="0" y="0"/>
          <a:ext cx="0" cy="0"/>
          <a:chOff x="0" y="0"/>
          <a:chExt cx="0" cy="0"/>
        </a:xfrm>
      </p:grpSpPr>
      <p:sp>
        <p:nvSpPr>
          <p:cNvPr id="104" name="Google Shape;104;p148"/>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8"/>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148"/>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148"/>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148"/>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9" name="Shape 109"/>
        <p:cNvGrpSpPr/>
        <p:nvPr/>
      </p:nvGrpSpPr>
      <p:grpSpPr>
        <a:xfrm>
          <a:off x="0" y="0"/>
          <a:ext cx="0" cy="0"/>
          <a:chOff x="0" y="0"/>
          <a:chExt cx="0" cy="0"/>
        </a:xfrm>
      </p:grpSpPr>
      <p:sp>
        <p:nvSpPr>
          <p:cNvPr id="110" name="Google Shape;110;p14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49"/>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149"/>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149"/>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149"/>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149"/>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149"/>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 name="Shape 19"/>
        <p:cNvGrpSpPr/>
        <p:nvPr/>
      </p:nvGrpSpPr>
      <p:grpSpPr>
        <a:xfrm>
          <a:off x="0" y="0"/>
          <a:ext cx="0" cy="0"/>
          <a:chOff x="0" y="0"/>
          <a:chExt cx="0" cy="0"/>
        </a:xfrm>
      </p:grpSpPr>
      <p:sp>
        <p:nvSpPr>
          <p:cNvPr id="20" name="Google Shape;20;p12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9"/>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 name="Shape 22"/>
        <p:cNvGrpSpPr/>
        <p:nvPr/>
      </p:nvGrpSpPr>
      <p:grpSpPr>
        <a:xfrm>
          <a:off x="0" y="0"/>
          <a:ext cx="0" cy="0"/>
          <a:chOff x="0" y="0"/>
          <a:chExt cx="0" cy="0"/>
        </a:xfrm>
      </p:grpSpPr>
      <p:sp>
        <p:nvSpPr>
          <p:cNvPr id="23" name="Google Shape;23;p130"/>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0"/>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130"/>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3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132"/>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133"/>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3"/>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133"/>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133"/>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13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34"/>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134"/>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34"/>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135"/>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35"/>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35"/>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35"/>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75F55"/>
        </a:solidFill>
      </p:bgPr>
    </p:bg>
    <p:spTree>
      <p:nvGrpSpPr>
        <p:cNvPr id="9" name="Shape 9"/>
        <p:cNvGrpSpPr/>
        <p:nvPr/>
      </p:nvGrpSpPr>
      <p:grpSpPr>
        <a:xfrm>
          <a:off x="0" y="0"/>
          <a:ext cx="0" cy="0"/>
          <a:chOff x="0" y="0"/>
          <a:chExt cx="0" cy="0"/>
        </a:xfrm>
      </p:grpSpPr>
      <p:sp>
        <p:nvSpPr>
          <p:cNvPr id="10" name="Google Shape;10;p122"/>
          <p:cNvSpPr/>
          <p:nvPr/>
        </p:nvSpPr>
        <p:spPr>
          <a:xfrm>
            <a:off x="0" y="5970960"/>
            <a:ext cx="9142560" cy="885600"/>
          </a:xfrm>
          <a:prstGeom prst="rect">
            <a:avLst/>
          </a:prstGeom>
          <a:solidFill>
            <a:srgbClr val="FFFFFF"/>
          </a:solidFill>
          <a:ln>
            <a:noFill/>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22"/>
          <p:cNvSpPr/>
          <p:nvPr/>
        </p:nvSpPr>
        <p:spPr>
          <a:xfrm>
            <a:off x="-9000" y="6053400"/>
            <a:ext cx="2247840" cy="711720"/>
          </a:xfrm>
          <a:prstGeom prst="rect">
            <a:avLst/>
          </a:prstGeom>
          <a:solidFill>
            <a:schemeClr val="accent2"/>
          </a:solidFill>
          <a:ln>
            <a:noFill/>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22"/>
          <p:cNvSpPr/>
          <p:nvPr/>
        </p:nvSpPr>
        <p:spPr>
          <a:xfrm>
            <a:off x="2359080" y="6044040"/>
            <a:ext cx="6783480" cy="711720"/>
          </a:xfrm>
          <a:prstGeom prst="rect">
            <a:avLst/>
          </a:prstGeom>
          <a:solidFill>
            <a:schemeClr val="accent1"/>
          </a:solidFill>
          <a:ln>
            <a:noFill/>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22"/>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122"/>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24"/>
          <p:cNvSpPr/>
          <p:nvPr/>
        </p:nvSpPr>
        <p:spPr>
          <a:xfrm>
            <a:off x="0" y="1234440"/>
            <a:ext cx="9142560" cy="318600"/>
          </a:xfrm>
          <a:prstGeom prst="rect">
            <a:avLst/>
          </a:prstGeom>
          <a:solidFill>
            <a:srgbClr val="FFFFFF"/>
          </a:solidFill>
          <a:ln>
            <a:noFill/>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4"/>
          <p:cNvSpPr/>
          <p:nvPr/>
        </p:nvSpPr>
        <p:spPr>
          <a:xfrm>
            <a:off x="0" y="1280160"/>
            <a:ext cx="532080" cy="227160"/>
          </a:xfrm>
          <a:prstGeom prst="rect">
            <a:avLst/>
          </a:prstGeom>
          <a:solidFill>
            <a:schemeClr val="accent2"/>
          </a:solidFill>
          <a:ln>
            <a:noFill/>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4"/>
          <p:cNvSpPr/>
          <p:nvPr/>
        </p:nvSpPr>
        <p:spPr>
          <a:xfrm>
            <a:off x="590400" y="1280160"/>
            <a:ext cx="8552160" cy="227160"/>
          </a:xfrm>
          <a:prstGeom prst="rect">
            <a:avLst/>
          </a:prstGeom>
          <a:solidFill>
            <a:schemeClr val="accent1"/>
          </a:solidFill>
          <a:ln>
            <a:noFill/>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8" name="Google Shape;68;p124"/>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5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49.png"/><Relationship Id="rId4"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hyperlink" Target="http://www.json.org"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6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66.png"/><Relationship Id="rId6"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5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5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6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6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6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hyperlink" Target="http://archives.lesechos.fr/archives/2012/lesechos.fr/07/15/0202173368914.htm" TargetMode="External"/><Relationship Id="rId4" Type="http://schemas.openxmlformats.org/officeDocument/2006/relationships/hyperlink" Target="http://archives.lesechos.fr/archives/2012/lesechos.fr/07/15/0202173368914.htm" TargetMode="External"/><Relationship Id="rId5" Type="http://schemas.openxmlformats.org/officeDocument/2006/relationships/hyperlink" Target="http://www.clubic.com/pro/it-business/actualite-693592-data-scientist-mouton-5-pattes-coeur-donnees.html" TargetMode="External"/><Relationship Id="rId6" Type="http://schemas.openxmlformats.org/officeDocument/2006/relationships/hyperlink" Target="http://archives.lesechos.fr/archives/2012/lesechos.fr/07/15/0202173368914.htm" TargetMode="External"/><Relationship Id="rId7" Type="http://schemas.openxmlformats.org/officeDocument/2006/relationships/hyperlink" Target="http://www.lesechos.fr/15/07/2012/lesechos.fr/0202173368914_le-commerce-en-ligne-francais-s-arrache-les---data-miners--.htm"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hyperlink" Target="http://chirouble.univ-lyon2.fr/~ricco/data-mining" TargetMode="External"/><Relationship Id="rId4" Type="http://schemas.openxmlformats.org/officeDocument/2006/relationships/hyperlink" Target="http://www.kdnuggets.com" TargetMode="External"/><Relationship Id="rId5" Type="http://schemas.openxmlformats.org/officeDocument/2006/relationships/hyperlink" Target="http://data.mining.free.fr" TargetMode="External"/><Relationship Id="rId6" Type="http://schemas.openxmlformats.org/officeDocument/2006/relationships/hyperlink" Target="https://www.youtube.com/watch?v=2EMlg7Voy3Y" TargetMode="External"/><Relationship Id="rId7" Type="http://schemas.openxmlformats.org/officeDocument/2006/relationships/hyperlink" Target="https://www.youtube.com/watch?v=ye-DsD_EHKk&amp;ebc=ANyPxKrHvs9Ywr7O8R06X4CcKCGqSy2tbFplCb5pFg1QufQjTmMdYagbaL7CaYFd0WCM-I-PPmhSmT4-3zWanQh9tM2oGApd7A" TargetMode="External"/><Relationship Id="rId8" Type="http://schemas.openxmlformats.org/officeDocument/2006/relationships/hyperlink" Target="http://publish.uwo.ca/~kgroling/NoSQL%20and%20NewSQL%20survey.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www.google.com/settings/dashboar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1.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9.png"/><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15.png"/></Relationships>
</file>

<file path=ppt/slides/_rels/slide84.xml.rels><?xml version="1.0" encoding="UTF-8" standalone="yes"?><Relationships xmlns="http://schemas.openxmlformats.org/package/2006/relationships"><Relationship Id="rId10"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43.png"/><Relationship Id="rId4" Type="http://schemas.openxmlformats.org/officeDocument/2006/relationships/image" Target="../media/image54.png"/><Relationship Id="rId9" Type="http://schemas.openxmlformats.org/officeDocument/2006/relationships/image" Target="../media/image42.png"/><Relationship Id="rId5" Type="http://schemas.openxmlformats.org/officeDocument/2006/relationships/image" Target="../media/image5.png"/><Relationship Id="rId6" Type="http://schemas.openxmlformats.org/officeDocument/2006/relationships/image" Target="../media/image40.png"/><Relationship Id="rId7" Type="http://schemas.openxmlformats.org/officeDocument/2006/relationships/image" Target="../media/image12.png"/><Relationship Id="rId8"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47.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4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
          <p:cNvSpPr/>
          <p:nvPr/>
        </p:nvSpPr>
        <p:spPr>
          <a:xfrm>
            <a:off x="2362320" y="2908080"/>
            <a:ext cx="6483960" cy="2957760"/>
          </a:xfrm>
          <a:prstGeom prst="rect">
            <a:avLst/>
          </a:prstGeom>
          <a:noFill/>
          <a:ln>
            <a:noFill/>
          </a:ln>
        </p:spPr>
        <p:txBody>
          <a:bodyPr anchorCtr="0" anchor="b"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EBDDC3"/>
                </a:solidFill>
                <a:latin typeface="Twentieth Century"/>
                <a:ea typeface="Twentieth Century"/>
                <a:cs typeface="Twentieth Century"/>
                <a:sym typeface="Twentieth Century"/>
              </a:rPr>
              <a:t>BIG DATA</a:t>
            </a:r>
            <a:r>
              <a:rPr lang="fr-FR" sz="4400">
                <a:solidFill>
                  <a:srgbClr val="EBDDC3"/>
                </a:solidFill>
                <a:latin typeface="Twentieth Century"/>
                <a:ea typeface="Twentieth Century"/>
                <a:cs typeface="Twentieth Century"/>
                <a:sym typeface="Twentieth Century"/>
              </a:rPr>
              <a:t> : données volumineuses hétérogènes</a:t>
            </a:r>
            <a:endParaRPr b="0" i="0" sz="4400" u="none" cap="none" strike="noStrike">
              <a:latin typeface="Arial"/>
              <a:ea typeface="Arial"/>
              <a:cs typeface="Arial"/>
              <a:sym typeface="Arial"/>
            </a:endParaRPr>
          </a:p>
        </p:txBody>
      </p:sp>
      <p:sp>
        <p:nvSpPr>
          <p:cNvPr id="123" name="Google Shape;123;p1"/>
          <p:cNvSpPr/>
          <p:nvPr/>
        </p:nvSpPr>
        <p:spPr>
          <a:xfrm>
            <a:off x="2362320" y="6050160"/>
            <a:ext cx="6704280" cy="68436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2600" u="none" cap="none" strike="noStrike">
                <a:solidFill>
                  <a:srgbClr val="FFFFFF"/>
                </a:solidFill>
                <a:latin typeface="Twentieth Century"/>
                <a:ea typeface="Twentieth Century"/>
                <a:cs typeface="Twentieth Century"/>
                <a:sym typeface="Twentieth Century"/>
              </a:rPr>
              <a:t>U.E Big data 		    </a:t>
            </a:r>
            <a:r>
              <a:rPr i="1" lang="fr-FR" sz="2600">
                <a:solidFill>
                  <a:srgbClr val="FFFFFF"/>
                </a:solidFill>
                <a:latin typeface="Twentieth Century"/>
                <a:ea typeface="Twentieth Century"/>
                <a:cs typeface="Twentieth Century"/>
                <a:sym typeface="Twentieth Century"/>
              </a:rPr>
              <a:t>2021/2022</a:t>
            </a:r>
            <a:endParaRPr b="0" i="0" sz="2600" u="none" cap="none" strike="noStrike">
              <a:latin typeface="Arial"/>
              <a:ea typeface="Arial"/>
              <a:cs typeface="Arial"/>
              <a:sym typeface="Arial"/>
            </a:endParaRPr>
          </a:p>
        </p:txBody>
      </p:sp>
      <p:sp>
        <p:nvSpPr>
          <p:cNvPr id="124" name="Google Shape;124;p1"/>
          <p:cNvSpPr/>
          <p:nvPr/>
        </p:nvSpPr>
        <p:spPr>
          <a:xfrm>
            <a:off x="8001000" y="228600"/>
            <a:ext cx="836640" cy="37944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EBDDC3"/>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2"/>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191" name="Google Shape;191;p12"/>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192" name="Google Shape;192;p1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7"/>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En TD</a:t>
            </a:r>
            <a:endParaRPr b="0" i="0" sz="4400" u="none" cap="none" strike="noStrike">
              <a:latin typeface="Arial"/>
              <a:ea typeface="Arial"/>
              <a:cs typeface="Arial"/>
              <a:sym typeface="Arial"/>
            </a:endParaRPr>
          </a:p>
        </p:txBody>
      </p:sp>
      <p:sp>
        <p:nvSpPr>
          <p:cNvPr id="1013" name="Google Shape;1013;p9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014" name="Google Shape;1014;p97"/>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Base de données type document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440"/>
              <a:buFont typeface="Noto Sans Symbols"/>
              <a:buChar char="◻"/>
            </a:pPr>
            <a:r>
              <a:rPr b="0" i="0" lang="fr-FR" sz="2400" u="none" cap="none" strike="noStrike">
                <a:solidFill>
                  <a:srgbClr val="000000"/>
                </a:solidFill>
                <a:latin typeface="Twentieth Century"/>
                <a:ea typeface="Twentieth Century"/>
                <a:cs typeface="Twentieth Century"/>
                <a:sym typeface="Twentieth Century"/>
              </a:rPr>
              <a:t>Utilisation de MongoDB pour gérer une BDD type Tripadvisor pour les restaurants</a:t>
            </a:r>
            <a:endParaRPr b="0" i="0" sz="2400" u="none" cap="none" strike="noStrike">
              <a:latin typeface="Arial"/>
              <a:ea typeface="Arial"/>
              <a:cs typeface="Arial"/>
              <a:sym typeface="Arial"/>
            </a:endParaRPr>
          </a:p>
          <a:p>
            <a:pPr indent="-317879" lvl="1" marL="824400" marR="0" rtl="0" algn="l">
              <a:lnSpc>
                <a:spcPct val="100000"/>
              </a:lnSpc>
              <a:spcBef>
                <a:spcPts val="700"/>
              </a:spcBef>
              <a:spcAft>
                <a:spcPts val="0"/>
              </a:spcAft>
              <a:buClr>
                <a:srgbClr val="DD8047"/>
              </a:buClr>
              <a:buSzPts val="12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Insertion, mise à jour, suppression (CRUD)</a:t>
            </a:r>
            <a:endParaRPr b="0" i="0" sz="2000" u="none" cap="none" strike="noStrike">
              <a:latin typeface="Arial"/>
              <a:ea typeface="Arial"/>
              <a:cs typeface="Arial"/>
              <a:sym typeface="Arial"/>
            </a:endParaRPr>
          </a:p>
          <a:p>
            <a:pPr indent="-317879" lvl="1" marL="824400" marR="0" rtl="0" algn="l">
              <a:lnSpc>
                <a:spcPct val="100000"/>
              </a:lnSpc>
              <a:spcBef>
                <a:spcPts val="700"/>
              </a:spcBef>
              <a:spcAft>
                <a:spcPts val="0"/>
              </a:spcAft>
              <a:buClr>
                <a:srgbClr val="DD8047"/>
              </a:buClr>
              <a:buSzPts val="12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Recherche</a:t>
            </a:r>
            <a:endParaRPr b="0" i="0" sz="2000" u="none" cap="none" strike="noStrike">
              <a:latin typeface="Arial"/>
              <a:ea typeface="Arial"/>
              <a:cs typeface="Arial"/>
              <a:sym typeface="Arial"/>
            </a:endParaRPr>
          </a:p>
          <a:p>
            <a:pPr indent="-317879" lvl="1" marL="824400" marR="0" rtl="0" algn="l">
              <a:lnSpc>
                <a:spcPct val="100000"/>
              </a:lnSpc>
              <a:spcBef>
                <a:spcPts val="700"/>
              </a:spcBef>
              <a:spcAft>
                <a:spcPts val="0"/>
              </a:spcAft>
              <a:buClr>
                <a:srgbClr val="DD8047"/>
              </a:buClr>
              <a:buSzPts val="12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Agrégats </a:t>
            </a:r>
            <a:endParaRPr b="0" i="0" sz="2000" u="none" cap="none" strike="noStrike">
              <a:latin typeface="Arial"/>
              <a:ea typeface="Arial"/>
              <a:cs typeface="Arial"/>
              <a:sym typeface="Arial"/>
            </a:endParaRPr>
          </a:p>
          <a:p>
            <a:pPr indent="-317879" lvl="1" marL="824400" marR="0" rtl="0" algn="l">
              <a:lnSpc>
                <a:spcPct val="100000"/>
              </a:lnSpc>
              <a:spcBef>
                <a:spcPts val="700"/>
              </a:spcBef>
              <a:spcAft>
                <a:spcPts val="0"/>
              </a:spcAft>
              <a:buClr>
                <a:srgbClr val="DD8047"/>
              </a:buClr>
              <a:buSzPts val="12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Mapreduce </a:t>
            </a:r>
            <a:endParaRPr b="0" i="0" sz="20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000" u="none" cap="none" strike="noStrike">
              <a:latin typeface="Arial"/>
              <a:ea typeface="Arial"/>
              <a:cs typeface="Arial"/>
              <a:sym typeface="Arial"/>
            </a:endParaRPr>
          </a:p>
        </p:txBody>
      </p:sp>
      <p:sp>
        <p:nvSpPr>
          <p:cNvPr id="1015" name="Google Shape;1015;p97"/>
          <p:cNvSpPr/>
          <p:nvPr/>
        </p:nvSpPr>
        <p:spPr>
          <a:xfrm>
            <a:off x="3078360" y="2382480"/>
            <a:ext cx="583848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MongoDB</a:t>
            </a:r>
            <a:endParaRPr b="0" i="0" sz="4400" u="none" cap="none" strike="noStrike">
              <a:latin typeface="Arial"/>
              <a:ea typeface="Arial"/>
              <a:cs typeface="Arial"/>
              <a:sym typeface="Arial"/>
            </a:endParaRPr>
          </a:p>
        </p:txBody>
      </p:sp>
      <p:pic>
        <p:nvPicPr>
          <p:cNvPr id="1016" name="Google Shape;1016;p97"/>
          <p:cNvPicPr preferRelativeResize="0"/>
          <p:nvPr/>
        </p:nvPicPr>
        <p:blipFill rotWithShape="1">
          <a:blip r:embed="rId3">
            <a:alphaModFix/>
          </a:blip>
          <a:srcRect b="0" l="0" r="0" t="0"/>
          <a:stretch/>
        </p:blipFill>
        <p:spPr>
          <a:xfrm>
            <a:off x="3128760" y="2091960"/>
            <a:ext cx="2426040" cy="202104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98"/>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MongoDB</a:t>
            </a:r>
            <a:endParaRPr b="0" i="0" sz="4400" u="none" cap="none" strike="noStrike">
              <a:latin typeface="Arial"/>
              <a:ea typeface="Arial"/>
              <a:cs typeface="Arial"/>
              <a:sym typeface="Arial"/>
            </a:endParaRPr>
          </a:p>
        </p:txBody>
      </p:sp>
      <p:sp>
        <p:nvSpPr>
          <p:cNvPr id="1022" name="Google Shape;1022;p9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023" name="Google Shape;1023;p98"/>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Serveur composé de </a:t>
            </a:r>
            <a:r>
              <a:rPr b="1" i="0" lang="fr-FR" sz="2900" u="none" cap="none" strike="noStrike">
                <a:solidFill>
                  <a:srgbClr val="000000"/>
                </a:solidFill>
                <a:latin typeface="Twentieth Century"/>
                <a:ea typeface="Twentieth Century"/>
                <a:cs typeface="Twentieth Century"/>
                <a:sym typeface="Twentieth Century"/>
              </a:rPr>
              <a:t>bases de données</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Une base de données contient des </a:t>
            </a:r>
            <a:r>
              <a:rPr b="1" i="0" lang="fr-FR" sz="2900" u="none" cap="none" strike="noStrike">
                <a:solidFill>
                  <a:srgbClr val="000000"/>
                </a:solidFill>
                <a:latin typeface="Twentieth Century"/>
                <a:ea typeface="Twentieth Century"/>
                <a:cs typeface="Twentieth Century"/>
                <a:sym typeface="Twentieth Century"/>
              </a:rPr>
              <a:t>collections</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Les collections possèdent des </a:t>
            </a:r>
            <a:r>
              <a:rPr b="1" i="0" lang="fr-FR" sz="2900" u="none" cap="none" strike="noStrike">
                <a:solidFill>
                  <a:srgbClr val="000000"/>
                </a:solidFill>
                <a:latin typeface="Twentieth Century"/>
                <a:ea typeface="Twentieth Century"/>
                <a:cs typeface="Twentieth Century"/>
                <a:sym typeface="Twentieth Century"/>
              </a:rPr>
              <a:t>documents</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Chaque document possède un identifiant unique généré par MongoDB</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Langage utilisé : Javascript</a:t>
            </a:r>
            <a:endParaRPr b="0" i="0" sz="2600" u="none" cap="none" strike="noStrike">
              <a:latin typeface="Arial"/>
              <a:ea typeface="Arial"/>
              <a:cs typeface="Arial"/>
              <a:sym typeface="Arial"/>
            </a:endParaRPr>
          </a:p>
          <a:p>
            <a:pPr indent="-456480" lvl="1" marL="82440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Format des documents : JSON</a:t>
            </a:r>
            <a:endParaRPr b="0" i="0" sz="2600" u="none" cap="none" strike="noStrike">
              <a:latin typeface="Arial"/>
              <a:ea typeface="Arial"/>
              <a:cs typeface="Arial"/>
              <a:sym typeface="Arial"/>
            </a:endParaRPr>
          </a:p>
          <a:p>
            <a:pPr indent="0" lvl="0" marL="0" marR="0" rtl="0" algn="l">
              <a:lnSpc>
                <a:spcPct val="100000"/>
              </a:lnSpc>
              <a:spcBef>
                <a:spcPts val="550"/>
              </a:spcBef>
              <a:spcAft>
                <a:spcPts val="0"/>
              </a:spcAft>
              <a:buNone/>
            </a:pPr>
            <a:r>
              <a:t/>
            </a:r>
            <a:endParaRPr b="0" i="0" sz="2600" u="none" cap="none" strike="noStrike">
              <a:latin typeface="Arial"/>
              <a:ea typeface="Arial"/>
              <a:cs typeface="Arial"/>
              <a:sym typeface="Arial"/>
            </a:endParaRPr>
          </a:p>
          <a:p>
            <a:pPr indent="0" lvl="0" marL="367200" marR="0" rtl="0" algn="ctr">
              <a:lnSpc>
                <a:spcPct val="100000"/>
              </a:lnSpc>
              <a:spcBef>
                <a:spcPts val="550"/>
              </a:spcBef>
              <a:spcAft>
                <a:spcPts val="0"/>
              </a:spcAft>
              <a:buNone/>
            </a:pPr>
            <a:r>
              <a:t/>
            </a:r>
            <a:endParaRPr b="0" i="0" sz="2600" u="none" cap="none" strike="noStrike">
              <a:latin typeface="Arial"/>
              <a:ea typeface="Arial"/>
              <a:cs typeface="Arial"/>
              <a:sym typeface="Arial"/>
            </a:endParaRPr>
          </a:p>
        </p:txBody>
      </p:sp>
      <p:graphicFrame>
        <p:nvGraphicFramePr>
          <p:cNvPr id="1024" name="Google Shape;1024;p98"/>
          <p:cNvGraphicFramePr/>
          <p:nvPr/>
        </p:nvGraphicFramePr>
        <p:xfrm>
          <a:off x="1842840" y="5193000"/>
          <a:ext cx="3000000" cy="3000000"/>
        </p:xfrm>
        <a:graphic>
          <a:graphicData uri="http://schemas.openxmlformats.org/drawingml/2006/table">
            <a:tbl>
              <a:tblPr>
                <a:noFill/>
                <a:tableStyleId>{75A74FE9-67FF-4FBF-A110-C806794EA6A1}</a:tableStyleId>
              </a:tblPr>
              <a:tblGrid>
                <a:gridCol w="2560325"/>
                <a:gridCol w="2560325"/>
              </a:tblGrid>
              <a:tr h="370800">
                <a:tc>
                  <a:txBody>
                    <a:bodyPr/>
                    <a:lstStyle/>
                    <a:p>
                      <a:pPr indent="0" lvl="0" marL="0" marR="0" rtl="0" algn="l">
                        <a:lnSpc>
                          <a:spcPct val="100000"/>
                        </a:lnSpc>
                        <a:spcBef>
                          <a:spcPts val="0"/>
                        </a:spcBef>
                        <a:spcAft>
                          <a:spcPts val="0"/>
                        </a:spcAft>
                        <a:buNone/>
                      </a:pPr>
                      <a:r>
                        <a:rPr b="1" lang="fr-FR" sz="1800" u="none" cap="none" strike="noStrike">
                          <a:solidFill>
                            <a:srgbClr val="FFFFFF"/>
                          </a:solidFill>
                          <a:latin typeface="Arial"/>
                          <a:ea typeface="Arial"/>
                          <a:cs typeface="Arial"/>
                          <a:sym typeface="Arial"/>
                        </a:rPr>
                        <a:t>SGBDR</a:t>
                      </a:r>
                      <a:endParaRPr b="0" sz="18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4F81BD"/>
                    </a:solidFill>
                  </a:tcPr>
                </a:tc>
                <a:tc>
                  <a:txBody>
                    <a:bodyPr/>
                    <a:lstStyle/>
                    <a:p>
                      <a:pPr indent="0" lvl="0" marL="0" marR="0" rtl="0" algn="l">
                        <a:lnSpc>
                          <a:spcPct val="100000"/>
                        </a:lnSpc>
                        <a:spcBef>
                          <a:spcPts val="0"/>
                        </a:spcBef>
                        <a:spcAft>
                          <a:spcPts val="0"/>
                        </a:spcAft>
                        <a:buNone/>
                      </a:pPr>
                      <a:r>
                        <a:rPr b="1" lang="fr-FR" sz="1800" u="none" cap="none" strike="noStrike">
                          <a:solidFill>
                            <a:srgbClr val="FFFFFF"/>
                          </a:solidFill>
                          <a:latin typeface="Arial"/>
                          <a:ea typeface="Arial"/>
                          <a:cs typeface="Arial"/>
                          <a:sym typeface="Arial"/>
                        </a:rPr>
                        <a:t>MongoDB</a:t>
                      </a:r>
                      <a:endParaRPr b="0" sz="18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4F81BD"/>
                    </a:solidFill>
                  </a:tcPr>
                </a:tc>
              </a:tr>
              <a:tr h="370800">
                <a:tc>
                  <a:txBody>
                    <a:bodyPr/>
                    <a:lstStyle/>
                    <a:p>
                      <a:pPr indent="0" lvl="0" marL="0" marR="0" rtl="0" algn="l">
                        <a:lnSpc>
                          <a:spcPct val="100000"/>
                        </a:lnSpc>
                        <a:spcBef>
                          <a:spcPts val="0"/>
                        </a:spcBef>
                        <a:spcAft>
                          <a:spcPts val="0"/>
                        </a:spcAft>
                        <a:buNone/>
                      </a:pPr>
                      <a:r>
                        <a:rPr b="0" lang="fr-FR" sz="1800" u="none" cap="none" strike="noStrike">
                          <a:solidFill>
                            <a:srgbClr val="000000"/>
                          </a:solidFill>
                          <a:latin typeface="Arial"/>
                          <a:ea typeface="Arial"/>
                          <a:cs typeface="Arial"/>
                          <a:sym typeface="Arial"/>
                        </a:rPr>
                        <a:t>Base de données</a:t>
                      </a:r>
                      <a:endParaRPr b="0" sz="18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0D8E7"/>
                    </a:solidFill>
                  </a:tcPr>
                </a:tc>
                <a:tc>
                  <a:txBody>
                    <a:bodyPr/>
                    <a:lstStyle/>
                    <a:p>
                      <a:pPr indent="0" lvl="0" marL="0" marR="0" rtl="0" algn="l">
                        <a:lnSpc>
                          <a:spcPct val="100000"/>
                        </a:lnSpc>
                        <a:spcBef>
                          <a:spcPts val="0"/>
                        </a:spcBef>
                        <a:spcAft>
                          <a:spcPts val="0"/>
                        </a:spcAft>
                        <a:buNone/>
                      </a:pPr>
                      <a:r>
                        <a:rPr b="0" lang="fr-FR" sz="1800" u="none" cap="none" strike="noStrike">
                          <a:solidFill>
                            <a:srgbClr val="000000"/>
                          </a:solidFill>
                          <a:latin typeface="Arial"/>
                          <a:ea typeface="Arial"/>
                          <a:cs typeface="Arial"/>
                          <a:sym typeface="Arial"/>
                        </a:rPr>
                        <a:t>Base de données</a:t>
                      </a:r>
                      <a:endParaRPr b="0" sz="18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0D8E7"/>
                    </a:solidFill>
                  </a:tcPr>
                </a:tc>
              </a:tr>
              <a:tr h="370800">
                <a:tc>
                  <a:txBody>
                    <a:bodyPr/>
                    <a:lstStyle/>
                    <a:p>
                      <a:pPr indent="0" lvl="0" marL="0" marR="0" rtl="0" algn="l">
                        <a:lnSpc>
                          <a:spcPct val="100000"/>
                        </a:lnSpc>
                        <a:spcBef>
                          <a:spcPts val="0"/>
                        </a:spcBef>
                        <a:spcAft>
                          <a:spcPts val="0"/>
                        </a:spcAft>
                        <a:buNone/>
                      </a:pPr>
                      <a:r>
                        <a:rPr b="0" lang="fr-FR" sz="1800" u="none" cap="none" strike="noStrike">
                          <a:solidFill>
                            <a:srgbClr val="000000"/>
                          </a:solidFill>
                          <a:latin typeface="Arial"/>
                          <a:ea typeface="Arial"/>
                          <a:cs typeface="Arial"/>
                          <a:sym typeface="Arial"/>
                        </a:rPr>
                        <a:t>Table</a:t>
                      </a:r>
                      <a:endParaRPr b="0" sz="18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l">
                        <a:lnSpc>
                          <a:spcPct val="100000"/>
                        </a:lnSpc>
                        <a:spcBef>
                          <a:spcPts val="0"/>
                        </a:spcBef>
                        <a:spcAft>
                          <a:spcPts val="0"/>
                        </a:spcAft>
                        <a:buNone/>
                      </a:pPr>
                      <a:r>
                        <a:rPr b="0" lang="fr-FR" sz="1800" u="none" cap="none" strike="noStrike">
                          <a:solidFill>
                            <a:srgbClr val="000000"/>
                          </a:solidFill>
                          <a:latin typeface="Arial"/>
                          <a:ea typeface="Arial"/>
                          <a:cs typeface="Arial"/>
                          <a:sym typeface="Arial"/>
                        </a:rPr>
                        <a:t>Collection</a:t>
                      </a:r>
                      <a:endParaRPr b="0" sz="18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370075">
                <a:tc>
                  <a:txBody>
                    <a:bodyPr/>
                    <a:lstStyle/>
                    <a:p>
                      <a:pPr indent="0" lvl="0" marL="0" marR="0" rtl="0" algn="l">
                        <a:lnSpc>
                          <a:spcPct val="100000"/>
                        </a:lnSpc>
                        <a:spcBef>
                          <a:spcPts val="0"/>
                        </a:spcBef>
                        <a:spcAft>
                          <a:spcPts val="0"/>
                        </a:spcAft>
                        <a:buNone/>
                      </a:pPr>
                      <a:r>
                        <a:rPr b="0" lang="fr-FR" sz="1800" u="none" cap="none" strike="noStrike">
                          <a:solidFill>
                            <a:srgbClr val="000000"/>
                          </a:solidFill>
                          <a:latin typeface="Arial"/>
                          <a:ea typeface="Arial"/>
                          <a:cs typeface="Arial"/>
                          <a:sym typeface="Arial"/>
                        </a:rPr>
                        <a:t>Ligne, entrée</a:t>
                      </a:r>
                      <a:endParaRPr b="0" sz="18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0D8E7"/>
                    </a:solidFill>
                  </a:tcPr>
                </a:tc>
                <a:tc>
                  <a:txBody>
                    <a:bodyPr/>
                    <a:lstStyle/>
                    <a:p>
                      <a:pPr indent="0" lvl="0" marL="0" marR="0" rtl="0" algn="l">
                        <a:lnSpc>
                          <a:spcPct val="100000"/>
                        </a:lnSpc>
                        <a:spcBef>
                          <a:spcPts val="0"/>
                        </a:spcBef>
                        <a:spcAft>
                          <a:spcPts val="0"/>
                        </a:spcAft>
                        <a:buNone/>
                      </a:pPr>
                      <a:r>
                        <a:rPr b="0" lang="fr-FR" sz="1800" u="none" cap="none" strike="noStrike">
                          <a:solidFill>
                            <a:srgbClr val="000000"/>
                          </a:solidFill>
                          <a:latin typeface="Arial"/>
                          <a:ea typeface="Arial"/>
                          <a:cs typeface="Arial"/>
                          <a:sym typeface="Arial"/>
                        </a:rPr>
                        <a:t>Document</a:t>
                      </a:r>
                      <a:endParaRPr b="0" sz="180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0D8E7"/>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99"/>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MongoDB</a:t>
            </a:r>
            <a:endParaRPr b="0" i="0" sz="4400" u="none" cap="none" strike="noStrike">
              <a:latin typeface="Arial"/>
              <a:ea typeface="Arial"/>
              <a:cs typeface="Arial"/>
              <a:sym typeface="Arial"/>
            </a:endParaRPr>
          </a:p>
        </p:txBody>
      </p:sp>
      <p:sp>
        <p:nvSpPr>
          <p:cNvPr id="1030" name="Google Shape;1030;p9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1031" name="Google Shape;1031;p99"/>
          <p:cNvPicPr preferRelativeResize="0"/>
          <p:nvPr/>
        </p:nvPicPr>
        <p:blipFill rotWithShape="1">
          <a:blip r:embed="rId3">
            <a:alphaModFix/>
          </a:blip>
          <a:srcRect b="0" l="0" r="0" t="0"/>
          <a:stretch/>
        </p:blipFill>
        <p:spPr>
          <a:xfrm>
            <a:off x="1175760" y="1922040"/>
            <a:ext cx="6454080" cy="450648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0"/>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MongoDB</a:t>
            </a:r>
            <a:endParaRPr b="0" i="0" sz="4400" u="none" cap="none" strike="noStrike">
              <a:latin typeface="Arial"/>
              <a:ea typeface="Arial"/>
              <a:cs typeface="Arial"/>
              <a:sym typeface="Arial"/>
            </a:endParaRPr>
          </a:p>
        </p:txBody>
      </p:sp>
      <p:sp>
        <p:nvSpPr>
          <p:cNvPr id="1037" name="Google Shape;1037;p10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1038" name="Google Shape;1038;p100"/>
          <p:cNvPicPr preferRelativeResize="0"/>
          <p:nvPr/>
        </p:nvPicPr>
        <p:blipFill rotWithShape="1">
          <a:blip r:embed="rId3">
            <a:alphaModFix/>
          </a:blip>
          <a:srcRect b="0" l="0" r="0" t="0"/>
          <a:stretch/>
        </p:blipFill>
        <p:spPr>
          <a:xfrm>
            <a:off x="1142280" y="2122560"/>
            <a:ext cx="6530040" cy="4037400"/>
          </a:xfrm>
          <a:prstGeom prst="rect">
            <a:avLst/>
          </a:prstGeom>
          <a:noFill/>
          <a:ln>
            <a:noFill/>
          </a:ln>
        </p:spPr>
      </p:pic>
      <p:pic>
        <p:nvPicPr>
          <p:cNvPr id="1039" name="Google Shape;1039;p100"/>
          <p:cNvPicPr preferRelativeResize="0"/>
          <p:nvPr/>
        </p:nvPicPr>
        <p:blipFill rotWithShape="1">
          <a:blip r:embed="rId4">
            <a:alphaModFix/>
          </a:blip>
          <a:srcRect b="0" l="0" r="0" t="0"/>
          <a:stretch/>
        </p:blipFill>
        <p:spPr>
          <a:xfrm>
            <a:off x="3023280" y="2184480"/>
            <a:ext cx="4471920" cy="91944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01"/>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Format JSON</a:t>
            </a:r>
            <a:endParaRPr b="0" i="0" sz="4400" u="none" cap="none" strike="noStrike">
              <a:latin typeface="Arial"/>
              <a:ea typeface="Arial"/>
              <a:cs typeface="Arial"/>
              <a:sym typeface="Arial"/>
            </a:endParaRPr>
          </a:p>
        </p:txBody>
      </p:sp>
      <p:sp>
        <p:nvSpPr>
          <p:cNvPr id="1046" name="Google Shape;1046;p101"/>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047" name="Google Shape;1047;p101"/>
          <p:cNvSpPr/>
          <p:nvPr/>
        </p:nvSpPr>
        <p:spPr>
          <a:xfrm>
            <a:off x="612720" y="1600200"/>
            <a:ext cx="8296200" cy="525636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JSON : JavaScript Object Notation</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sng" cap="none" strike="noStrike">
                <a:solidFill>
                  <a:srgbClr val="0000FF"/>
                </a:solidFill>
                <a:latin typeface="Twentieth Century"/>
                <a:ea typeface="Twentieth Century"/>
                <a:cs typeface="Twentieth Century"/>
                <a:sym typeface="Twentieth Century"/>
                <a:hlinkClick r:id="rId3">
                  <a:extLst>
                    <a:ext uri="{A12FA001-AC4F-418D-AE19-62706E023703}">
                      <ahyp:hlinkClr val="tx"/>
                    </a:ext>
                  </a:extLst>
                </a:hlinkClick>
              </a:rPr>
              <a:t>www.json.org</a:t>
            </a:r>
            <a:r>
              <a:rPr b="0" i="0" lang="fr-FR" sz="2600" u="none" cap="none" strike="noStrike">
                <a:solidFill>
                  <a:srgbClr val="000000"/>
                </a:solidFill>
                <a:latin typeface="Twentieth Century"/>
                <a:ea typeface="Twentieth Century"/>
                <a:cs typeface="Twentieth Century"/>
                <a:sym typeface="Twentieth Century"/>
              </a:rPr>
              <a:t> : </a:t>
            </a:r>
            <a:r>
              <a:rPr b="0" i="0" lang="fr-FR" sz="2000" u="none" cap="none" strike="noStrike">
                <a:solidFill>
                  <a:srgbClr val="000000"/>
                </a:solidFill>
                <a:latin typeface="Twentieth Century"/>
                <a:ea typeface="Twentieth Century"/>
                <a:cs typeface="Twentieth Century"/>
                <a:sym typeface="Twentieth Century"/>
              </a:rPr>
              <a:t>« It is easy for humans to read and write. It is easy for machines to parse and generate. »</a:t>
            </a:r>
            <a:endParaRPr b="0" i="0" sz="20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Format de données textuel</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Représentation structurée de l’information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Comme XML, Xquery, XML-Shema </a:t>
            </a:r>
            <a:endParaRPr b="0" i="0" sz="20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Mais JSON est la valeur qui monte!</a:t>
            </a:r>
            <a:endParaRPr b="0" i="0" sz="20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Dérivé de la représentation des littéraux objets en JavaScript</a:t>
            </a:r>
            <a:endParaRPr b="0" i="0" sz="26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Composé de 2 structures : objet et tableau</a:t>
            </a:r>
            <a:endParaRPr b="0" i="0" sz="2900" u="none" cap="none" strike="noStrike">
              <a:latin typeface="Arial"/>
              <a:ea typeface="Arial"/>
              <a:cs typeface="Arial"/>
              <a:sym typeface="Arial"/>
            </a:endParaRPr>
          </a:p>
        </p:txBody>
      </p:sp>
      <p:sp>
        <p:nvSpPr>
          <p:cNvPr id="1048" name="Google Shape;1048;p101"/>
          <p:cNvSpPr/>
          <p:nvPr/>
        </p:nvSpPr>
        <p:spPr>
          <a:xfrm>
            <a:off x="315000" y="5527080"/>
            <a:ext cx="8827560" cy="637200"/>
          </a:xfrm>
          <a:prstGeom prst="rect">
            <a:avLst/>
          </a:prstGeom>
          <a:noFill/>
          <a:ln>
            <a:noFill/>
          </a:ln>
        </p:spPr>
        <p:txBody>
          <a:bodyPr anchorCtr="0" anchor="t" bIns="45000" lIns="90000" spcFirstLastPara="1" rIns="90000" wrap="square" tIns="45000">
            <a:noAutofit/>
          </a:bodyPr>
          <a:lstStyle/>
          <a:p>
            <a:pPr indent="0" lvl="0" marL="4572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Ex : var family = {self: 'Sébastien’, sister: 'Laurence’, cousin_1: 'Pauline’, cousin_2: 'Guillaume’};</a:t>
            </a:r>
            <a:endParaRPr b="0" i="0" sz="1800" u="none" cap="none" strike="noStrike">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02"/>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Format JSON : l’objet</a:t>
            </a:r>
            <a:endParaRPr b="0" i="0" sz="4400" u="none" cap="none" strike="noStrike">
              <a:latin typeface="Arial"/>
              <a:ea typeface="Arial"/>
              <a:cs typeface="Arial"/>
              <a:sym typeface="Arial"/>
            </a:endParaRPr>
          </a:p>
        </p:txBody>
      </p:sp>
      <p:sp>
        <p:nvSpPr>
          <p:cNvPr id="1055" name="Google Shape;1055;p10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056" name="Google Shape;1056;p102"/>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objet JSON</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Collection non ordonnée de couples nom/valeur</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Exemple</a:t>
            </a:r>
            <a:endParaRPr b="0" i="0" sz="2600" u="none" cap="none" strike="noStrike">
              <a:latin typeface="Arial"/>
              <a:ea typeface="Arial"/>
              <a:cs typeface="Arial"/>
              <a:sym typeface="Arial"/>
            </a:endParaRPr>
          </a:p>
        </p:txBody>
      </p:sp>
      <p:pic>
        <p:nvPicPr>
          <p:cNvPr id="1057" name="Google Shape;1057;p102"/>
          <p:cNvPicPr preferRelativeResize="0"/>
          <p:nvPr/>
        </p:nvPicPr>
        <p:blipFill rotWithShape="1">
          <a:blip r:embed="rId3">
            <a:alphaModFix/>
          </a:blip>
          <a:srcRect b="0" l="0" r="0" t="0"/>
          <a:stretch/>
        </p:blipFill>
        <p:spPr>
          <a:xfrm>
            <a:off x="863640" y="2694960"/>
            <a:ext cx="7280640" cy="1611720"/>
          </a:xfrm>
          <a:prstGeom prst="rect">
            <a:avLst/>
          </a:prstGeom>
          <a:noFill/>
          <a:ln>
            <a:noFill/>
          </a:ln>
        </p:spPr>
      </p:pic>
      <p:sp>
        <p:nvSpPr>
          <p:cNvPr id="1058" name="Google Shape;1058;p102"/>
          <p:cNvSpPr/>
          <p:nvPr/>
        </p:nvSpPr>
        <p:spPr>
          <a:xfrm>
            <a:off x="6543360" y="3938760"/>
            <a:ext cx="241128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http://www.json.org</a:t>
            </a:r>
            <a:endParaRPr b="0" i="0" sz="1800" u="none" cap="none" strike="noStrike">
              <a:latin typeface="Arial"/>
              <a:ea typeface="Arial"/>
              <a:cs typeface="Arial"/>
              <a:sym typeface="Arial"/>
            </a:endParaRPr>
          </a:p>
        </p:txBody>
      </p:sp>
      <p:sp>
        <p:nvSpPr>
          <p:cNvPr id="1059" name="Google Shape;1059;p102"/>
          <p:cNvSpPr/>
          <p:nvPr/>
        </p:nvSpPr>
        <p:spPr>
          <a:xfrm>
            <a:off x="1917000" y="4978440"/>
            <a:ext cx="3891600" cy="1460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"Enseignant":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"nom":"Camelin",</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"prénom":"Nathalie",</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"affectation":"UFR Sciences"</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a:t>
            </a:r>
            <a:endParaRPr b="0" i="0" sz="1800" u="none" cap="none" strike="noStrike">
              <a:latin typeface="Arial"/>
              <a:ea typeface="Arial"/>
              <a:cs typeface="Arial"/>
              <a:sym typeface="Arial"/>
            </a:endParaRPr>
          </a:p>
        </p:txBody>
      </p:sp>
      <p:sp>
        <p:nvSpPr>
          <p:cNvPr id="1060" name="Google Shape;1060;p102"/>
          <p:cNvSpPr/>
          <p:nvPr/>
        </p:nvSpPr>
        <p:spPr>
          <a:xfrm>
            <a:off x="5883480" y="4978440"/>
            <a:ext cx="75780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DD8047"/>
                </a:solidFill>
                <a:latin typeface="Twentieth Century"/>
                <a:ea typeface="Twentieth Century"/>
                <a:cs typeface="Twentieth Century"/>
                <a:sym typeface="Twentieth Century"/>
              </a:rPr>
              <a:t>objet</a:t>
            </a:r>
            <a:endParaRPr b="0" i="0" sz="1800" u="none" cap="none" strike="noStrike">
              <a:latin typeface="Arial"/>
              <a:ea typeface="Arial"/>
              <a:cs typeface="Arial"/>
              <a:sym typeface="Arial"/>
            </a:endParaRPr>
          </a:p>
        </p:txBody>
      </p:sp>
      <p:sp>
        <p:nvSpPr>
          <p:cNvPr id="1061" name="Google Shape;1061;p102"/>
          <p:cNvSpPr/>
          <p:nvPr/>
        </p:nvSpPr>
        <p:spPr>
          <a:xfrm>
            <a:off x="5706000" y="5500080"/>
            <a:ext cx="24339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DD8047"/>
                </a:solidFill>
                <a:latin typeface="Twentieth Century"/>
                <a:ea typeface="Twentieth Century"/>
                <a:cs typeface="Twentieth Century"/>
                <a:sym typeface="Twentieth Century"/>
              </a:rPr>
              <a:t>couples nom/valeur</a:t>
            </a:r>
            <a:endParaRPr b="0" i="0" sz="1800" u="none" cap="none" strike="noStrike">
              <a:latin typeface="Arial"/>
              <a:ea typeface="Arial"/>
              <a:cs typeface="Arial"/>
              <a:sym typeface="Arial"/>
            </a:endParaRPr>
          </a:p>
        </p:txBody>
      </p:sp>
      <p:cxnSp>
        <p:nvCxnSpPr>
          <p:cNvPr id="1062" name="Google Shape;1062;p102"/>
          <p:cNvCxnSpPr/>
          <p:nvPr/>
        </p:nvCxnSpPr>
        <p:spPr>
          <a:xfrm rot="10800000">
            <a:off x="3535560" y="5171400"/>
            <a:ext cx="2204640" cy="20160"/>
          </a:xfrm>
          <a:prstGeom prst="straightConnector1">
            <a:avLst/>
          </a:prstGeom>
          <a:noFill/>
          <a:ln cap="flat" cmpd="sng" w="25400">
            <a:solidFill>
              <a:schemeClr val="accent1"/>
            </a:solidFill>
            <a:prstDash val="solid"/>
            <a:round/>
            <a:headEnd len="sm" w="sm" type="none"/>
            <a:tailEnd len="lg" w="lg" type="triangle"/>
          </a:ln>
          <a:effectLst>
            <a:outerShdw blurRad="40000" rotWithShape="0" dir="5400000" dist="20000">
              <a:srgbClr val="000000">
                <a:alpha val="37647"/>
              </a:srgbClr>
            </a:outerShdw>
          </a:effectLst>
        </p:spPr>
      </p:cxnSp>
      <p:cxnSp>
        <p:nvCxnSpPr>
          <p:cNvPr id="1063" name="Google Shape;1063;p102"/>
          <p:cNvCxnSpPr/>
          <p:nvPr/>
        </p:nvCxnSpPr>
        <p:spPr>
          <a:xfrm rot="10800000">
            <a:off x="4754880" y="5425200"/>
            <a:ext cx="1178280" cy="259560"/>
          </a:xfrm>
          <a:prstGeom prst="straightConnector1">
            <a:avLst/>
          </a:prstGeom>
          <a:noFill/>
          <a:ln cap="flat" cmpd="sng" w="25400">
            <a:solidFill>
              <a:schemeClr val="accent1"/>
            </a:solidFill>
            <a:prstDash val="solid"/>
            <a:round/>
            <a:headEnd len="sm" w="sm" type="none"/>
            <a:tailEnd len="lg" w="lg" type="triangle"/>
          </a:ln>
          <a:effectLst>
            <a:outerShdw blurRad="40000" rotWithShape="0" dir="5400000" dist="20000">
              <a:srgbClr val="000000">
                <a:alpha val="37647"/>
              </a:srgbClr>
            </a:outerShdw>
          </a:effectLst>
        </p:spPr>
      </p:cxnSp>
      <p:cxnSp>
        <p:nvCxnSpPr>
          <p:cNvPr id="1064" name="Google Shape;1064;p102"/>
          <p:cNvCxnSpPr/>
          <p:nvPr/>
        </p:nvCxnSpPr>
        <p:spPr>
          <a:xfrm flipH="1">
            <a:off x="5140800" y="5684760"/>
            <a:ext cx="792360" cy="65520"/>
          </a:xfrm>
          <a:prstGeom prst="straightConnector1">
            <a:avLst/>
          </a:prstGeom>
          <a:noFill/>
          <a:ln cap="flat" cmpd="sng" w="25400">
            <a:solidFill>
              <a:schemeClr val="accent1"/>
            </a:solidFill>
            <a:prstDash val="solid"/>
            <a:round/>
            <a:headEnd len="sm" w="sm" type="none"/>
            <a:tailEnd len="lg" w="lg" type="triangle"/>
          </a:ln>
          <a:effectLst>
            <a:outerShdw blurRad="40000" rotWithShape="0" dir="5400000" dist="20000">
              <a:srgbClr val="000000">
                <a:alpha val="37647"/>
              </a:srgbClr>
            </a:outerShdw>
          </a:effectLst>
        </p:spPr>
      </p:cxnSp>
      <p:cxnSp>
        <p:nvCxnSpPr>
          <p:cNvPr id="1065" name="Google Shape;1065;p102"/>
          <p:cNvCxnSpPr/>
          <p:nvPr/>
        </p:nvCxnSpPr>
        <p:spPr>
          <a:xfrm flipH="1">
            <a:off x="5608080" y="5684760"/>
            <a:ext cx="325080" cy="339840"/>
          </a:xfrm>
          <a:prstGeom prst="straightConnector1">
            <a:avLst/>
          </a:prstGeom>
          <a:noFill/>
          <a:ln cap="flat" cmpd="sng" w="25400">
            <a:solidFill>
              <a:schemeClr val="accent1"/>
            </a:solidFill>
            <a:prstDash val="solid"/>
            <a:round/>
            <a:headEnd len="sm" w="sm" type="none"/>
            <a:tailEnd len="lg" w="lg" type="triangle"/>
          </a:ln>
          <a:effectLst>
            <a:outerShdw blurRad="40000" rotWithShape="0" dir="5400000" dist="20000">
              <a:srgbClr val="000000">
                <a:alpha val="37647"/>
              </a:srgbClr>
            </a:outerShdw>
          </a:effectLst>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0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Format JSON : la valeur</a:t>
            </a:r>
            <a:endParaRPr b="0" i="0" sz="4400" u="none" cap="none" strike="noStrike">
              <a:latin typeface="Arial"/>
              <a:ea typeface="Arial"/>
              <a:cs typeface="Arial"/>
              <a:sym typeface="Arial"/>
            </a:endParaRPr>
          </a:p>
        </p:txBody>
      </p:sp>
      <p:sp>
        <p:nvSpPr>
          <p:cNvPr id="1072" name="Google Shape;1072;p10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073" name="Google Shape;1073;p103"/>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La valeur peut être une chaine de caractères, un nombre, un objet, un tableau, true, false ou null.</a:t>
            </a:r>
            <a:endParaRPr b="0" i="0" sz="2900" u="none" cap="none" strike="noStrike">
              <a:latin typeface="Arial"/>
              <a:ea typeface="Arial"/>
              <a:cs typeface="Arial"/>
              <a:sym typeface="Arial"/>
            </a:endParaRPr>
          </a:p>
        </p:txBody>
      </p:sp>
      <p:pic>
        <p:nvPicPr>
          <p:cNvPr id="1074" name="Google Shape;1074;p103"/>
          <p:cNvPicPr preferRelativeResize="0"/>
          <p:nvPr/>
        </p:nvPicPr>
        <p:blipFill rotWithShape="1">
          <a:blip r:embed="rId3">
            <a:alphaModFix/>
          </a:blip>
          <a:srcRect b="0" l="0" r="0" t="0"/>
          <a:stretch/>
        </p:blipFill>
        <p:spPr>
          <a:xfrm>
            <a:off x="1452960" y="2728080"/>
            <a:ext cx="6808320" cy="3122640"/>
          </a:xfrm>
          <a:prstGeom prst="rect">
            <a:avLst/>
          </a:prstGeom>
          <a:noFill/>
          <a:ln>
            <a:noFill/>
          </a:ln>
        </p:spPr>
      </p:pic>
      <p:sp>
        <p:nvSpPr>
          <p:cNvPr id="1075" name="Google Shape;1075;p103"/>
          <p:cNvSpPr/>
          <p:nvPr/>
        </p:nvSpPr>
        <p:spPr>
          <a:xfrm>
            <a:off x="6340320" y="5667480"/>
            <a:ext cx="241128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http://www.json.org</a:t>
            </a:r>
            <a:endParaRPr b="0" i="0" sz="1800" u="none" cap="none" strike="noStrike">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04"/>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Format JSON : le tableau</a:t>
            </a:r>
            <a:endParaRPr b="0" i="0" sz="4400" u="none" cap="none" strike="noStrike">
              <a:latin typeface="Arial"/>
              <a:ea typeface="Arial"/>
              <a:cs typeface="Arial"/>
              <a:sym typeface="Arial"/>
            </a:endParaRPr>
          </a:p>
        </p:txBody>
      </p:sp>
      <p:sp>
        <p:nvSpPr>
          <p:cNvPr id="1081" name="Google Shape;1081;p10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082" name="Google Shape;1082;p104"/>
          <p:cNvSpPr/>
          <p:nvPr/>
        </p:nvSpPr>
        <p:spPr>
          <a:xfrm>
            <a:off x="612720" y="1600200"/>
            <a:ext cx="8151840" cy="518508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Tableau JSON</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Liste de valeurs ordonnées</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Exemple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Les structures peuvent être imbriquées</a:t>
            </a:r>
            <a:endParaRPr b="0" i="0" sz="2900" u="none" cap="none" strike="noStrike">
              <a:latin typeface="Arial"/>
              <a:ea typeface="Arial"/>
              <a:cs typeface="Arial"/>
              <a:sym typeface="Arial"/>
            </a:endParaRPr>
          </a:p>
        </p:txBody>
      </p:sp>
      <p:pic>
        <p:nvPicPr>
          <p:cNvPr id="1083" name="Google Shape;1083;p104"/>
          <p:cNvPicPr preferRelativeResize="0"/>
          <p:nvPr/>
        </p:nvPicPr>
        <p:blipFill rotWithShape="1">
          <a:blip r:embed="rId3">
            <a:alphaModFix/>
          </a:blip>
          <a:srcRect b="0" l="0" r="0" t="0"/>
          <a:stretch/>
        </p:blipFill>
        <p:spPr>
          <a:xfrm>
            <a:off x="1757520" y="2478960"/>
            <a:ext cx="6178320" cy="1318680"/>
          </a:xfrm>
          <a:prstGeom prst="rect">
            <a:avLst/>
          </a:prstGeom>
          <a:noFill/>
          <a:ln>
            <a:noFill/>
          </a:ln>
        </p:spPr>
      </p:pic>
      <p:sp>
        <p:nvSpPr>
          <p:cNvPr id="1084" name="Google Shape;1084;p104"/>
          <p:cNvSpPr/>
          <p:nvPr/>
        </p:nvSpPr>
        <p:spPr>
          <a:xfrm>
            <a:off x="6543360" y="3713400"/>
            <a:ext cx="241128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http://www.json.org</a:t>
            </a:r>
            <a:endParaRPr b="0" i="0" sz="1800" u="none" cap="none" strike="noStrike">
              <a:latin typeface="Arial"/>
              <a:ea typeface="Arial"/>
              <a:cs typeface="Arial"/>
              <a:sym typeface="Arial"/>
            </a:endParaRPr>
          </a:p>
        </p:txBody>
      </p:sp>
      <p:sp>
        <p:nvSpPr>
          <p:cNvPr id="1085" name="Google Shape;1085;p104"/>
          <p:cNvSpPr/>
          <p:nvPr/>
        </p:nvSpPr>
        <p:spPr>
          <a:xfrm>
            <a:off x="1704960" y="4287600"/>
            <a:ext cx="5747760" cy="1460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"Séances":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{"sujet":"IntroBig Data", "date":"22/04/16"},</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{"sujet":"BD NoSQL-1", "date":"26/04/16"},</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{"sujet":"BD NoSQL-2", "date":"29/04/16"}</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a:t>
            </a:r>
            <a:endParaRPr b="0" i="0" sz="1800" u="none" cap="none" strike="noStrike">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05"/>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JSON </a:t>
            </a:r>
            <a:r>
              <a:rPr b="0" i="1" lang="fr-FR" sz="4400" u="none" cap="none" strike="noStrike">
                <a:solidFill>
                  <a:srgbClr val="775F55"/>
                </a:solidFill>
                <a:latin typeface="Twentieth Century"/>
                <a:ea typeface="Twentieth Century"/>
                <a:cs typeface="Twentieth Century"/>
                <a:sym typeface="Twentieth Century"/>
              </a:rPr>
              <a:t>vs. </a:t>
            </a:r>
            <a:r>
              <a:rPr b="0" i="0" lang="fr-FR" sz="4400" u="none" cap="none" strike="noStrike">
                <a:solidFill>
                  <a:srgbClr val="775F55"/>
                </a:solidFill>
                <a:latin typeface="Twentieth Century"/>
                <a:ea typeface="Twentieth Century"/>
                <a:cs typeface="Twentieth Century"/>
                <a:sym typeface="Twentieth Century"/>
              </a:rPr>
              <a:t>XML?</a:t>
            </a:r>
            <a:endParaRPr b="0" i="0" sz="4400" u="none" cap="none" strike="noStrike">
              <a:latin typeface="Arial"/>
              <a:ea typeface="Arial"/>
              <a:cs typeface="Arial"/>
              <a:sym typeface="Arial"/>
            </a:endParaRPr>
          </a:p>
        </p:txBody>
      </p:sp>
      <p:sp>
        <p:nvSpPr>
          <p:cNvPr id="1091" name="Google Shape;1091;p10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092" name="Google Shape;1092;p105"/>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XML beaucoup plus verbeux</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Comparaison à charge:</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p:txBody>
      </p:sp>
      <p:sp>
        <p:nvSpPr>
          <p:cNvPr id="1093" name="Google Shape;1093;p105"/>
          <p:cNvSpPr/>
          <p:nvPr/>
        </p:nvSpPr>
        <p:spPr>
          <a:xfrm>
            <a:off x="316800" y="5828400"/>
            <a:ext cx="4605840" cy="4550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2400" u="none" cap="none" strike="noStrike">
                <a:solidFill>
                  <a:srgbClr val="DD8047"/>
                </a:solidFill>
                <a:latin typeface="Twentieth Century"/>
                <a:ea typeface="Twentieth Century"/>
                <a:cs typeface="Twentieth Century"/>
                <a:sym typeface="Twentieth Century"/>
              </a:rPr>
              <a:t>http://www.json.org/xml.html</a:t>
            </a:r>
            <a:endParaRPr b="0" i="0" sz="2400" u="none" cap="none" strike="noStrike">
              <a:latin typeface="Arial"/>
              <a:ea typeface="Arial"/>
              <a:cs typeface="Arial"/>
              <a:sym typeface="Arial"/>
            </a:endParaRPr>
          </a:p>
        </p:txBody>
      </p:sp>
      <p:sp>
        <p:nvSpPr>
          <p:cNvPr id="1094" name="Google Shape;1094;p105"/>
          <p:cNvSpPr/>
          <p:nvPr/>
        </p:nvSpPr>
        <p:spPr>
          <a:xfrm>
            <a:off x="3240" y="2216880"/>
            <a:ext cx="5849280" cy="310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"UE": "BigData",</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"Enseignant":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"nom":"Camelin",</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"prénom":"Nathalie",</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"affectation":"UFR Sciences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"Séances":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{"sujet":"IntroBig Data", "date":"13/11/17"},</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{"sujet":"BD NoSQL-1", "date":"13/11/17"},</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      {"sujet":"BD NoSQL-2", "date": "13/12/17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sp>
        <p:nvSpPr>
          <p:cNvPr id="1095" name="Google Shape;1095;p105"/>
          <p:cNvSpPr/>
          <p:nvPr/>
        </p:nvSpPr>
        <p:spPr>
          <a:xfrm>
            <a:off x="5272920" y="2105640"/>
            <a:ext cx="3656160" cy="4990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&lt;?xml version="1.0" encoding="UTF-8" ?&gt; </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&lt;root&gt;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&lt;UE&gt;BigData&lt;/UE&gt;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&lt;Enseignant&gt;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&lt;nom&gt;Camelin&lt;/nom&gt;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&lt;prénom&gt;Nathalie&lt;/prénom&gt;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&lt;affectation&gt;UFR Sciences&lt;/affectation&gt;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&lt;/Enseignant&gt;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&lt;Séances&gt;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&lt;sujet&gt;Intro BigData&lt;/sujet&gt;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&lt;date&gt;13/11/17&lt;/date&gt;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&lt;/Séances&gt;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&lt;Séances&gt;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&lt;sujet&gt;BDD NoSQL-1&lt;/sujet&gt;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&lt;date&gt;13/11/17&lt;/date&gt;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&lt;/Séances&gt;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&lt;Séances&gt;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&lt;sujet&gt;BDD NoSQL-2&lt;/sujet&gt;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&lt;date&gt;13/12/17&lt;/date&gt;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    &lt;/Séances&gt;</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&lt;/root&gt;</a:t>
            </a:r>
            <a:endParaRPr b="0" i="0" sz="1400" u="none" cap="none" strike="noStrike">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06"/>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MongoDB : JSON pour stocker</a:t>
            </a:r>
            <a:endParaRPr b="0" i="0" sz="4400" u="none" cap="none" strike="noStrike">
              <a:latin typeface="Arial"/>
              <a:ea typeface="Arial"/>
              <a:cs typeface="Arial"/>
              <a:sym typeface="Arial"/>
            </a:endParaRPr>
          </a:p>
        </p:txBody>
      </p:sp>
      <p:sp>
        <p:nvSpPr>
          <p:cNvPr id="1101" name="Google Shape;1101;p10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1102" name="Google Shape;1102;p106"/>
          <p:cNvPicPr preferRelativeResize="0"/>
          <p:nvPr/>
        </p:nvPicPr>
        <p:blipFill rotWithShape="1">
          <a:blip r:embed="rId3">
            <a:alphaModFix/>
          </a:blip>
          <a:srcRect b="0" l="0" r="0" t="0"/>
          <a:stretch/>
        </p:blipFill>
        <p:spPr>
          <a:xfrm>
            <a:off x="1192680" y="2243520"/>
            <a:ext cx="6985440" cy="1391400"/>
          </a:xfrm>
          <a:prstGeom prst="rect">
            <a:avLst/>
          </a:prstGeom>
          <a:noFill/>
          <a:ln>
            <a:noFill/>
          </a:ln>
        </p:spPr>
      </p:pic>
      <p:sp>
        <p:nvSpPr>
          <p:cNvPr id="1103" name="Google Shape;1103;p106"/>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456480" lvl="0" marL="458639"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SGBDR</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2900" u="none" cap="none" strike="noStrike">
              <a:latin typeface="Arial"/>
              <a:ea typeface="Arial"/>
              <a:cs typeface="Arial"/>
              <a:sym typeface="Arial"/>
            </a:endParaRPr>
          </a:p>
        </p:txBody>
      </p:sp>
      <p:pic>
        <p:nvPicPr>
          <p:cNvPr id="1104" name="Google Shape;1104;p106"/>
          <p:cNvPicPr preferRelativeResize="0"/>
          <p:nvPr/>
        </p:nvPicPr>
        <p:blipFill rotWithShape="1">
          <a:blip r:embed="rId4">
            <a:alphaModFix/>
          </a:blip>
          <a:srcRect b="0" l="0" r="0" t="0"/>
          <a:stretch/>
        </p:blipFill>
        <p:spPr>
          <a:xfrm>
            <a:off x="6042960" y="3749040"/>
            <a:ext cx="2742480" cy="438840"/>
          </a:xfrm>
          <a:prstGeom prst="rect">
            <a:avLst/>
          </a:prstGeom>
          <a:noFill/>
          <a:ln>
            <a:noFill/>
          </a:ln>
        </p:spPr>
      </p:pic>
      <p:pic>
        <p:nvPicPr>
          <p:cNvPr id="1105" name="Google Shape;1105;p106"/>
          <p:cNvPicPr preferRelativeResize="0"/>
          <p:nvPr/>
        </p:nvPicPr>
        <p:blipFill rotWithShape="1">
          <a:blip r:embed="rId5">
            <a:alphaModFix/>
          </a:blip>
          <a:srcRect b="0" l="0" r="0" t="0"/>
          <a:stretch/>
        </p:blipFill>
        <p:spPr>
          <a:xfrm>
            <a:off x="391320" y="5160600"/>
            <a:ext cx="2742480" cy="939600"/>
          </a:xfrm>
          <a:prstGeom prst="rect">
            <a:avLst/>
          </a:prstGeom>
          <a:noFill/>
          <a:ln>
            <a:noFill/>
          </a:ln>
        </p:spPr>
      </p:pic>
      <p:pic>
        <p:nvPicPr>
          <p:cNvPr id="1106" name="Google Shape;1106;p106"/>
          <p:cNvPicPr preferRelativeResize="0"/>
          <p:nvPr/>
        </p:nvPicPr>
        <p:blipFill rotWithShape="1">
          <a:blip r:embed="rId6">
            <a:alphaModFix/>
          </a:blip>
          <a:srcRect b="0" l="0" r="0" t="0"/>
          <a:stretch/>
        </p:blipFill>
        <p:spPr>
          <a:xfrm>
            <a:off x="3175200" y="4194360"/>
            <a:ext cx="2742480" cy="948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3 V du Big Data</a:t>
            </a:r>
            <a:endParaRPr b="0" i="0" sz="4400" u="none" cap="none" strike="noStrike">
              <a:latin typeface="Arial"/>
              <a:ea typeface="Arial"/>
              <a:cs typeface="Arial"/>
              <a:sym typeface="Arial"/>
            </a:endParaRPr>
          </a:p>
        </p:txBody>
      </p:sp>
      <p:sp>
        <p:nvSpPr>
          <p:cNvPr id="199" name="Google Shape;199;p1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200" name="Google Shape;200;p13"/>
          <p:cNvSpPr/>
          <p:nvPr/>
        </p:nvSpPr>
        <p:spPr>
          <a:xfrm>
            <a:off x="3363120" y="2773800"/>
            <a:ext cx="2132280" cy="1888200"/>
          </a:xfrm>
          <a:prstGeom prst="ellipse">
            <a:avLst/>
          </a:prstGeom>
          <a:solidFill>
            <a:schemeClr val="accent1">
              <a:alpha val="48627"/>
            </a:schemeClr>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fr-FR" sz="3200" u="none" cap="none" strike="noStrike">
                <a:solidFill>
                  <a:srgbClr val="FFFFFF"/>
                </a:solidFill>
                <a:latin typeface="Twentieth Century"/>
                <a:ea typeface="Twentieth Century"/>
                <a:cs typeface="Twentieth Century"/>
                <a:sym typeface="Twentieth Century"/>
              </a:rPr>
              <a:t>Volume</a:t>
            </a:r>
            <a:endParaRPr b="0" i="0" sz="3200" u="none" cap="none" strike="noStrike">
              <a:latin typeface="Arial"/>
              <a:ea typeface="Arial"/>
              <a:cs typeface="Arial"/>
              <a:sym typeface="Arial"/>
            </a:endParaRPr>
          </a:p>
        </p:txBody>
      </p:sp>
      <p:sp>
        <p:nvSpPr>
          <p:cNvPr id="201" name="Google Shape;201;p13"/>
          <p:cNvSpPr/>
          <p:nvPr/>
        </p:nvSpPr>
        <p:spPr>
          <a:xfrm>
            <a:off x="2671920" y="3911760"/>
            <a:ext cx="2132280" cy="1888200"/>
          </a:xfrm>
          <a:prstGeom prst="ellipse">
            <a:avLst/>
          </a:prstGeom>
          <a:solidFill>
            <a:schemeClr val="accent4">
              <a:alpha val="48627"/>
            </a:schemeClr>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fr-FR" sz="3200" u="none" cap="none" strike="noStrike">
                <a:solidFill>
                  <a:srgbClr val="FFFFFF"/>
                </a:solidFill>
                <a:latin typeface="Twentieth Century"/>
                <a:ea typeface="Twentieth Century"/>
                <a:cs typeface="Twentieth Century"/>
                <a:sym typeface="Twentieth Century"/>
              </a:rPr>
              <a:t>Vitesse</a:t>
            </a:r>
            <a:endParaRPr b="0" i="0" sz="3200" u="none" cap="none" strike="noStrike">
              <a:latin typeface="Arial"/>
              <a:ea typeface="Arial"/>
              <a:cs typeface="Arial"/>
              <a:sym typeface="Arial"/>
            </a:endParaRPr>
          </a:p>
        </p:txBody>
      </p:sp>
      <p:sp>
        <p:nvSpPr>
          <p:cNvPr id="202" name="Google Shape;202;p13"/>
          <p:cNvSpPr/>
          <p:nvPr/>
        </p:nvSpPr>
        <p:spPr>
          <a:xfrm>
            <a:off x="4033440" y="3911760"/>
            <a:ext cx="2132280" cy="1888200"/>
          </a:xfrm>
          <a:prstGeom prst="ellipse">
            <a:avLst/>
          </a:prstGeom>
          <a:solidFill>
            <a:schemeClr val="accent5">
              <a:alpha val="48627"/>
            </a:schemeClr>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fr-FR" sz="3200" u="none" cap="none" strike="noStrike">
                <a:solidFill>
                  <a:srgbClr val="FFFFFF"/>
                </a:solidFill>
                <a:latin typeface="Twentieth Century"/>
                <a:ea typeface="Twentieth Century"/>
                <a:cs typeface="Twentieth Century"/>
                <a:sym typeface="Twentieth Century"/>
              </a:rPr>
              <a:t>Variété</a:t>
            </a:r>
            <a:endParaRPr b="0" i="0" sz="3200" u="none" cap="none" strike="noStrike">
              <a:latin typeface="Arial"/>
              <a:ea typeface="Arial"/>
              <a:cs typeface="Arial"/>
              <a:sym typeface="Arial"/>
            </a:endParaRPr>
          </a:p>
        </p:txBody>
      </p:sp>
      <p:cxnSp>
        <p:nvCxnSpPr>
          <p:cNvPr id="203" name="Google Shape;203;p13"/>
          <p:cNvCxnSpPr/>
          <p:nvPr/>
        </p:nvCxnSpPr>
        <p:spPr>
          <a:xfrm flipH="1" rot="10800000">
            <a:off x="5150880" y="2489040"/>
            <a:ext cx="780480" cy="41652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204" name="Google Shape;204;p13"/>
          <p:cNvSpPr/>
          <p:nvPr/>
        </p:nvSpPr>
        <p:spPr>
          <a:xfrm>
            <a:off x="5931720" y="2043360"/>
            <a:ext cx="2712960" cy="1460160"/>
          </a:xfrm>
          <a:prstGeom prst="rect">
            <a:avLst/>
          </a:prstGeom>
          <a:noFill/>
          <a:ln>
            <a:noFill/>
          </a:ln>
        </p:spPr>
        <p:txBody>
          <a:bodyPr anchorCtr="0" anchor="t" bIns="45000" lIns="90000" spcFirstLastPara="1" rIns="90000" wrap="square" tIns="45000">
            <a:noAutofit/>
          </a:bodyPr>
          <a:lstStyle/>
          <a:p>
            <a:pPr indent="-284400" lvl="0" marL="285840" marR="0" rtl="0" algn="l">
              <a:lnSpc>
                <a:spcPct val="100000"/>
              </a:lnSpc>
              <a:spcBef>
                <a:spcPts val="0"/>
              </a:spcBef>
              <a:spcAft>
                <a:spcPts val="0"/>
              </a:spcAft>
              <a:buClr>
                <a:srgbClr val="94B6D2"/>
              </a:buClr>
              <a:buSzPts val="1800"/>
              <a:buFont typeface="Arial"/>
              <a:buChar char="•"/>
            </a:pPr>
            <a:r>
              <a:rPr b="0" i="0" lang="fr-FR" sz="1800" u="none" cap="none" strike="noStrike">
                <a:solidFill>
                  <a:srgbClr val="94B6D2"/>
                </a:solidFill>
                <a:latin typeface="Twentieth Century"/>
                <a:ea typeface="Twentieth Century"/>
                <a:cs typeface="Twentieth Century"/>
                <a:sym typeface="Twentieth Century"/>
              </a:rPr>
              <a:t>Données internes des entreprises</a:t>
            </a:r>
            <a:endParaRPr b="0" i="0" sz="1800" u="none" cap="none" strike="noStrike">
              <a:latin typeface="Arial"/>
              <a:ea typeface="Arial"/>
              <a:cs typeface="Arial"/>
              <a:sym typeface="Arial"/>
            </a:endParaRPr>
          </a:p>
          <a:p>
            <a:pPr indent="-284400" lvl="0" marL="285840" marR="0" rtl="0" algn="l">
              <a:lnSpc>
                <a:spcPct val="100000"/>
              </a:lnSpc>
              <a:spcBef>
                <a:spcPts val="0"/>
              </a:spcBef>
              <a:spcAft>
                <a:spcPts val="0"/>
              </a:spcAft>
              <a:buClr>
                <a:srgbClr val="94B6D2"/>
              </a:buClr>
              <a:buSzPts val="1800"/>
              <a:buFont typeface="Arial"/>
              <a:buChar char="•"/>
            </a:pPr>
            <a:r>
              <a:rPr b="0" i="0" lang="fr-FR" sz="1800" u="none" cap="none" strike="noStrike">
                <a:solidFill>
                  <a:srgbClr val="94B6D2"/>
                </a:solidFill>
                <a:latin typeface="Twentieth Century"/>
                <a:ea typeface="Twentieth Century"/>
                <a:cs typeface="Twentieth Century"/>
                <a:sym typeface="Twentieth Century"/>
              </a:rPr>
              <a:t>Montée en puissance des grands du web</a:t>
            </a:r>
            <a:endParaRPr b="0" i="0" sz="1800" u="none" cap="none" strike="noStrike">
              <a:latin typeface="Arial"/>
              <a:ea typeface="Arial"/>
              <a:cs typeface="Arial"/>
              <a:sym typeface="Arial"/>
            </a:endParaRPr>
          </a:p>
        </p:txBody>
      </p:sp>
      <p:cxnSp>
        <p:nvCxnSpPr>
          <p:cNvPr id="205" name="Google Shape;205;p13"/>
          <p:cNvCxnSpPr/>
          <p:nvPr/>
        </p:nvCxnSpPr>
        <p:spPr>
          <a:xfrm>
            <a:off x="1625400" y="4167000"/>
            <a:ext cx="975240" cy="394560"/>
          </a:xfrm>
          <a:prstGeom prst="straightConnector1">
            <a:avLst/>
          </a:prstGeom>
          <a:noFill/>
          <a:ln cap="flat" cmpd="sng" w="25400">
            <a:solidFill>
              <a:schemeClr val="accent4"/>
            </a:solidFill>
            <a:prstDash val="solid"/>
            <a:round/>
            <a:headEnd len="sm" w="sm" type="none"/>
            <a:tailEnd len="sm" w="sm" type="none"/>
          </a:ln>
          <a:effectLst>
            <a:outerShdw blurRad="40000" rotWithShape="0" dir="5400000" dist="20000">
              <a:srgbClr val="000000">
                <a:alpha val="37647"/>
              </a:srgbClr>
            </a:outerShdw>
          </a:effectLst>
        </p:spPr>
      </p:cxnSp>
      <p:sp>
        <p:nvSpPr>
          <p:cNvPr id="206" name="Google Shape;206;p13"/>
          <p:cNvSpPr/>
          <p:nvPr/>
        </p:nvSpPr>
        <p:spPr>
          <a:xfrm>
            <a:off x="191160" y="3243600"/>
            <a:ext cx="2712960" cy="1185840"/>
          </a:xfrm>
          <a:prstGeom prst="rect">
            <a:avLst/>
          </a:prstGeom>
          <a:noFill/>
          <a:ln>
            <a:noFill/>
          </a:ln>
        </p:spPr>
        <p:txBody>
          <a:bodyPr anchorCtr="0" anchor="t" bIns="45000" lIns="90000" spcFirstLastPara="1" rIns="90000" wrap="square" tIns="45000">
            <a:noAutofit/>
          </a:bodyPr>
          <a:lstStyle/>
          <a:p>
            <a:pPr indent="-284400" lvl="0" marL="285840" marR="0" rtl="0" algn="l">
              <a:lnSpc>
                <a:spcPct val="100000"/>
              </a:lnSpc>
              <a:spcBef>
                <a:spcPts val="0"/>
              </a:spcBef>
              <a:spcAft>
                <a:spcPts val="0"/>
              </a:spcAft>
              <a:buClr>
                <a:srgbClr val="D8B25C"/>
              </a:buClr>
              <a:buSzPts val="1800"/>
              <a:buFont typeface="Arial"/>
              <a:buChar char="•"/>
            </a:pPr>
            <a:r>
              <a:rPr b="0" i="0" lang="fr-FR" sz="1800" u="none" cap="none" strike="noStrike">
                <a:solidFill>
                  <a:srgbClr val="D8B25C"/>
                </a:solidFill>
                <a:latin typeface="Twentieth Century"/>
                <a:ea typeface="Twentieth Century"/>
                <a:cs typeface="Twentieth Century"/>
                <a:sym typeface="Twentieth Century"/>
              </a:rPr>
              <a:t>Flux continuel de données</a:t>
            </a:r>
            <a:endParaRPr b="0" i="0" sz="1800" u="none" cap="none" strike="noStrike">
              <a:latin typeface="Arial"/>
              <a:ea typeface="Arial"/>
              <a:cs typeface="Arial"/>
              <a:sym typeface="Arial"/>
            </a:endParaRPr>
          </a:p>
          <a:p>
            <a:pPr indent="-284400" lvl="0" marL="285840" marR="0" rtl="0" algn="l">
              <a:lnSpc>
                <a:spcPct val="100000"/>
              </a:lnSpc>
              <a:spcBef>
                <a:spcPts val="0"/>
              </a:spcBef>
              <a:spcAft>
                <a:spcPts val="0"/>
              </a:spcAft>
              <a:buClr>
                <a:srgbClr val="D8B25C"/>
              </a:buClr>
              <a:buSzPts val="1800"/>
              <a:buFont typeface="Arial"/>
              <a:buChar char="•"/>
            </a:pPr>
            <a:r>
              <a:rPr b="0" i="0" lang="fr-FR" sz="1800" u="none" cap="none" strike="noStrike">
                <a:solidFill>
                  <a:srgbClr val="D8B25C"/>
                </a:solidFill>
                <a:latin typeface="Twentieth Century"/>
                <a:ea typeface="Twentieth Century"/>
                <a:cs typeface="Twentieth Century"/>
                <a:sym typeface="Twentieth Century"/>
              </a:rPr>
              <a:t>Traitement en temps réel</a:t>
            </a:r>
            <a:endParaRPr b="0" i="0" sz="1800" u="none" cap="none" strike="noStrike">
              <a:latin typeface="Arial"/>
              <a:ea typeface="Arial"/>
              <a:cs typeface="Arial"/>
              <a:sym typeface="Arial"/>
            </a:endParaRPr>
          </a:p>
        </p:txBody>
      </p:sp>
      <p:cxnSp>
        <p:nvCxnSpPr>
          <p:cNvPr id="207" name="Google Shape;207;p13"/>
          <p:cNvCxnSpPr/>
          <p:nvPr/>
        </p:nvCxnSpPr>
        <p:spPr>
          <a:xfrm>
            <a:off x="6177240" y="4561560"/>
            <a:ext cx="1432440" cy="32796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sp>
        <p:nvSpPr>
          <p:cNvPr id="208" name="Google Shape;208;p13"/>
          <p:cNvSpPr/>
          <p:nvPr/>
        </p:nvSpPr>
        <p:spPr>
          <a:xfrm>
            <a:off x="6167160" y="4889520"/>
            <a:ext cx="2883960" cy="2008800"/>
          </a:xfrm>
          <a:prstGeom prst="rect">
            <a:avLst/>
          </a:prstGeom>
          <a:noFill/>
          <a:ln>
            <a:noFill/>
          </a:ln>
        </p:spPr>
        <p:txBody>
          <a:bodyPr anchorCtr="0" anchor="t" bIns="45000" lIns="90000" spcFirstLastPara="1" rIns="90000" wrap="square" tIns="45000">
            <a:noAutofit/>
          </a:bodyPr>
          <a:lstStyle/>
          <a:p>
            <a:pPr indent="-284400" lvl="0" marL="285840" marR="0" rtl="0" algn="l">
              <a:lnSpc>
                <a:spcPct val="100000"/>
              </a:lnSpc>
              <a:spcBef>
                <a:spcPts val="0"/>
              </a:spcBef>
              <a:spcAft>
                <a:spcPts val="0"/>
              </a:spcAft>
              <a:buClr>
                <a:srgbClr val="7BA79D"/>
              </a:buClr>
              <a:buSzPts val="1800"/>
              <a:buFont typeface="Arial"/>
              <a:buChar char="•"/>
            </a:pPr>
            <a:r>
              <a:rPr b="0" i="0" lang="fr-FR" sz="1800" u="none" cap="none" strike="noStrike">
                <a:solidFill>
                  <a:srgbClr val="7BA79D"/>
                </a:solidFill>
                <a:latin typeface="Twentieth Century"/>
                <a:ea typeface="Twentieth Century"/>
                <a:cs typeface="Twentieth Century"/>
                <a:sym typeface="Twentieth Century"/>
              </a:rPr>
              <a:t>Vidéos, images, textes …</a:t>
            </a:r>
            <a:endParaRPr b="0" i="0" sz="1800" u="none" cap="none" strike="noStrike">
              <a:latin typeface="Arial"/>
              <a:ea typeface="Arial"/>
              <a:cs typeface="Arial"/>
              <a:sym typeface="Arial"/>
            </a:endParaRPr>
          </a:p>
          <a:p>
            <a:pPr indent="-284400" lvl="0" marL="285840" marR="0" rtl="0" algn="l">
              <a:lnSpc>
                <a:spcPct val="100000"/>
              </a:lnSpc>
              <a:spcBef>
                <a:spcPts val="0"/>
              </a:spcBef>
              <a:spcAft>
                <a:spcPts val="0"/>
              </a:spcAft>
              <a:buClr>
                <a:srgbClr val="7BA79D"/>
              </a:buClr>
              <a:buSzPts val="1800"/>
              <a:buFont typeface="Arial"/>
              <a:buChar char="•"/>
            </a:pPr>
            <a:r>
              <a:rPr b="0" i="0" lang="fr-FR" sz="1800" u="none" cap="none" strike="noStrike">
                <a:solidFill>
                  <a:srgbClr val="7BA79D"/>
                </a:solidFill>
                <a:latin typeface="Twentieth Century"/>
                <a:ea typeface="Twentieth Century"/>
                <a:cs typeface="Twentieth Century"/>
                <a:sym typeface="Twentieth Century"/>
              </a:rPr>
              <a:t>Médias sociaux, Données GPS…</a:t>
            </a:r>
            <a:endParaRPr b="0" i="0" sz="1800" u="none" cap="none" strike="noStrike">
              <a:latin typeface="Arial"/>
              <a:ea typeface="Arial"/>
              <a:cs typeface="Arial"/>
              <a:sym typeface="Arial"/>
            </a:endParaRPr>
          </a:p>
          <a:p>
            <a:pPr indent="-284400" lvl="0" marL="285840" marR="0" rtl="0" algn="l">
              <a:lnSpc>
                <a:spcPct val="100000"/>
              </a:lnSpc>
              <a:spcBef>
                <a:spcPts val="0"/>
              </a:spcBef>
              <a:spcAft>
                <a:spcPts val="0"/>
              </a:spcAft>
              <a:buClr>
                <a:srgbClr val="7BA79D"/>
              </a:buClr>
              <a:buSzPts val="1800"/>
              <a:buFont typeface="Arial"/>
              <a:buChar char="•"/>
            </a:pPr>
            <a:r>
              <a:rPr b="0" i="0" lang="fr-FR" sz="1800" u="none" cap="none" strike="noStrike">
                <a:solidFill>
                  <a:srgbClr val="7BA79D"/>
                </a:solidFill>
                <a:latin typeface="Twentieth Century"/>
                <a:ea typeface="Twentieth Century"/>
                <a:cs typeface="Twentieth Century"/>
                <a:sym typeface="Twentieth Century"/>
              </a:rPr>
              <a:t>Recoupement de données hétérogènes</a:t>
            </a:r>
            <a:endParaRPr b="0" i="0" sz="1800" u="none" cap="none" strike="noStrike">
              <a:latin typeface="Arial"/>
              <a:ea typeface="Arial"/>
              <a:cs typeface="Arial"/>
              <a:sym typeface="Arial"/>
            </a:endParaRPr>
          </a:p>
        </p:txBody>
      </p:sp>
      <p:sp>
        <p:nvSpPr>
          <p:cNvPr id="209" name="Google Shape;209;p13"/>
          <p:cNvSpPr/>
          <p:nvPr/>
        </p:nvSpPr>
        <p:spPr>
          <a:xfrm>
            <a:off x="154800" y="1674000"/>
            <a:ext cx="4352760" cy="728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400" u="none" cap="none" strike="noStrike">
                <a:solidFill>
                  <a:srgbClr val="000000"/>
                </a:solidFill>
                <a:latin typeface="Twentieth Century"/>
                <a:ea typeface="Twentieth Century"/>
                <a:cs typeface="Twentieth Century"/>
                <a:sym typeface="Twentieth Century"/>
              </a:rPr>
              <a:t>Traitements massivement parallèles possibles </a:t>
            </a:r>
            <a:endParaRPr b="0" i="0" sz="1400" u="none" cap="none" strike="noStrike">
              <a:latin typeface="Arial"/>
              <a:ea typeface="Arial"/>
              <a:cs typeface="Arial"/>
              <a:sym typeface="Arial"/>
            </a:endParaRPr>
          </a:p>
          <a:p>
            <a:pPr indent="-284400" lvl="0" marL="28584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Twentieth Century"/>
                <a:ea typeface="Twentieth Century"/>
                <a:cs typeface="Twentieth Century"/>
                <a:sym typeface="Twentieth Century"/>
              </a:rPr>
              <a:t>percées technologiques et algorithmiques</a:t>
            </a:r>
            <a:endParaRPr b="0" i="0" sz="1400" u="none" cap="none" strike="noStrike">
              <a:latin typeface="Arial"/>
              <a:ea typeface="Arial"/>
              <a:cs typeface="Arial"/>
              <a:sym typeface="Arial"/>
            </a:endParaRPr>
          </a:p>
          <a:p>
            <a:pPr indent="-284400" lvl="0" marL="285840" marR="0" rtl="0" algn="l">
              <a:lnSpc>
                <a:spcPct val="100000"/>
              </a:lnSpc>
              <a:spcBef>
                <a:spcPts val="0"/>
              </a:spcBef>
              <a:spcAft>
                <a:spcPts val="0"/>
              </a:spcAft>
              <a:buClr>
                <a:srgbClr val="000000"/>
              </a:buClr>
              <a:buSzPts val="1400"/>
              <a:buFont typeface="Arial"/>
              <a:buChar char="•"/>
            </a:pPr>
            <a:r>
              <a:rPr b="0" i="0" lang="fr-FR" sz="1400" u="none" cap="none" strike="noStrike">
                <a:solidFill>
                  <a:srgbClr val="000000"/>
                </a:solidFill>
                <a:latin typeface="Twentieth Century"/>
                <a:ea typeface="Twentieth Century"/>
                <a:cs typeface="Twentieth Century"/>
                <a:sym typeface="Twentieth Century"/>
              </a:rPr>
              <a:t>chute des prix de l’espace de stockage</a:t>
            </a:r>
            <a:endParaRPr b="0" i="0" sz="1400" u="none" cap="none" strike="noStrike">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7"/>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MongoDB : JSON pour stocker</a:t>
            </a:r>
            <a:endParaRPr b="0" i="0" sz="4400" u="none" cap="none" strike="noStrike">
              <a:latin typeface="Arial"/>
              <a:ea typeface="Arial"/>
              <a:cs typeface="Arial"/>
              <a:sym typeface="Arial"/>
            </a:endParaRPr>
          </a:p>
        </p:txBody>
      </p:sp>
      <p:sp>
        <p:nvSpPr>
          <p:cNvPr id="1112" name="Google Shape;1112;p10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113" name="Google Shape;1113;p107"/>
          <p:cNvSpPr/>
          <p:nvPr/>
        </p:nvSpPr>
        <p:spPr>
          <a:xfrm>
            <a:off x="556560" y="1816920"/>
            <a:ext cx="6418800" cy="47800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400" u="none" cap="none" strike="noStrike">
                <a:solidFill>
                  <a:srgbClr val="000000"/>
                </a:solidFill>
                <a:latin typeface="Arial"/>
                <a:ea typeface="Arial"/>
                <a:cs typeface="Arial"/>
                <a:sym typeface="Arial"/>
              </a:rPr>
              <a:t>{</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"_id" : "movie:3",</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"title" : "Titanic",</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"year" : 1997,</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"country" : "USA",</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"actors" : [ </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"_id" : "artist:109",</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"first_name" : "Kate",</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"last_name" : "Winslet",</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"birth_date" : "1975",</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"role" : "Rose DeWitt Bukater" </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 </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"_id" : "artist:110",</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"first_name" : "Leonardo",</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"last_name" : "DiCaprio",</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"birth_date" : "1974",</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"role" : "Jack Dawson" </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    ]</a:t>
            </a:r>
            <a:br>
              <a:rPr b="0" i="0" lang="fr-FR" sz="1800" u="none" cap="none" strike="noStrike">
                <a:latin typeface="Arial"/>
                <a:ea typeface="Arial"/>
                <a:cs typeface="Arial"/>
                <a:sym typeface="Arial"/>
              </a:rPr>
            </a:br>
            <a:r>
              <a:rPr b="0" i="0" lang="fr-FR" sz="1400" u="none" cap="none" strike="noStrike">
                <a:solidFill>
                  <a:srgbClr val="000000"/>
                </a:solidFill>
                <a:latin typeface="Arial"/>
                <a:ea typeface="Arial"/>
                <a:cs typeface="Arial"/>
                <a:sym typeface="Arial"/>
              </a:rPr>
              <a:t>}</a:t>
            </a:r>
            <a:endParaRPr b="0" i="0" sz="1400" u="none" cap="none" strike="noStrike">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08"/>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Installation</a:t>
            </a:r>
            <a:endParaRPr b="0" i="0" sz="4400" u="none" cap="none" strike="noStrike">
              <a:latin typeface="Arial"/>
              <a:ea typeface="Arial"/>
              <a:cs typeface="Arial"/>
              <a:sym typeface="Arial"/>
            </a:endParaRPr>
          </a:p>
        </p:txBody>
      </p:sp>
      <p:sp>
        <p:nvSpPr>
          <p:cNvPr id="1119" name="Google Shape;1119;p10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120" name="Google Shape;1120;p108"/>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Vraiment très simple (si admin…)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1" lang="fr-FR" sz="2400" u="none" cap="none" strike="noStrike">
                <a:solidFill>
                  <a:srgbClr val="000000"/>
                </a:solidFill>
                <a:latin typeface="Twentieth Century"/>
                <a:ea typeface="Twentieth Century"/>
                <a:cs typeface="Twentieth Century"/>
                <a:sym typeface="Twentieth Century"/>
              </a:rPr>
              <a:t>https://docs.mongodb.org/getting-started/shell/installation/</a:t>
            </a:r>
            <a:endParaRPr b="0" i="0" sz="2400" u="none" cap="none" strike="noStrike">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09"/>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Utilisation</a:t>
            </a:r>
            <a:endParaRPr b="0" i="0" sz="4400" u="none" cap="none" strike="noStrike">
              <a:latin typeface="Arial"/>
              <a:ea typeface="Arial"/>
              <a:cs typeface="Arial"/>
              <a:sym typeface="Arial"/>
            </a:endParaRPr>
          </a:p>
        </p:txBody>
      </p:sp>
      <p:sp>
        <p:nvSpPr>
          <p:cNvPr id="1126" name="Google Shape;1126;p10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127" name="Google Shape;1127;p109"/>
          <p:cNvSpPr/>
          <p:nvPr/>
        </p:nvSpPr>
        <p:spPr>
          <a:xfrm>
            <a:off x="612720" y="1600200"/>
            <a:ext cx="815184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Création d’une base de données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Mot clé </a:t>
            </a:r>
            <a:r>
              <a:rPr b="1" i="0" lang="fr-FR" sz="2600" u="none" cap="none" strike="noStrike">
                <a:solidFill>
                  <a:srgbClr val="000000"/>
                </a:solidFill>
                <a:latin typeface="Twentieth Century"/>
                <a:ea typeface="Twentieth Century"/>
                <a:cs typeface="Twentieth Century"/>
                <a:sym typeface="Twentieth Century"/>
              </a:rPr>
              <a:t>use</a:t>
            </a:r>
            <a:r>
              <a:rPr b="0" i="0" lang="fr-FR" sz="2600" u="none" cap="none" strike="noStrike">
                <a:solidFill>
                  <a:srgbClr val="000000"/>
                </a:solidFill>
                <a:latin typeface="Twentieth Century"/>
                <a:ea typeface="Twentieth Century"/>
                <a:cs typeface="Twentieth Century"/>
                <a:sym typeface="Twentieth Century"/>
              </a:rPr>
              <a:t> : ouvre une bdd existante ou la crée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 : </a:t>
            </a:r>
            <a:r>
              <a:rPr b="1" i="0" lang="fr-FR" sz="2600" u="none" cap="none" strike="noStrike">
                <a:solidFill>
                  <a:srgbClr val="000000"/>
                </a:solidFill>
                <a:latin typeface="Twentieth Century"/>
                <a:ea typeface="Twentieth Century"/>
                <a:cs typeface="Twentieth Century"/>
                <a:sym typeface="Twentieth Century"/>
              </a:rPr>
              <a:t>use</a:t>
            </a:r>
            <a:r>
              <a:rPr b="0" i="0" lang="fr-FR" sz="2600" u="none" cap="none" strike="noStrike">
                <a:solidFill>
                  <a:srgbClr val="000000"/>
                </a:solidFill>
                <a:latin typeface="Twentieth Century"/>
                <a:ea typeface="Twentieth Century"/>
                <a:cs typeface="Twentieth Century"/>
                <a:sym typeface="Twentieth Century"/>
              </a:rPr>
              <a:t> acteurs</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Création d’une collection</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La création de la collection est implicite et se fait lors de la première insertion</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 : db.acteurs.insert({nom: "Johansson", prenom:"Scarlett"})</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Recherche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 : db.acteurs.find({prenom:'Scarlett'})</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10"/>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1133" name="Google Shape;1133;p110"/>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1134" name="Google Shape;1134;p11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11"/>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MapReduce et le jus de pomme</a:t>
            </a:r>
            <a:endParaRPr b="0" i="0" sz="4400" u="none" cap="none" strike="noStrike">
              <a:latin typeface="Arial"/>
              <a:ea typeface="Arial"/>
              <a:cs typeface="Arial"/>
              <a:sym typeface="Arial"/>
            </a:endParaRPr>
          </a:p>
        </p:txBody>
      </p:sp>
      <p:sp>
        <p:nvSpPr>
          <p:cNvPr id="1140" name="Google Shape;1140;p111"/>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141" name="Google Shape;1141;p111"/>
          <p:cNvSpPr/>
          <p:nvPr/>
        </p:nvSpPr>
        <p:spPr>
          <a:xfrm>
            <a:off x="612720" y="3818880"/>
            <a:ext cx="8151840" cy="2275560"/>
          </a:xfrm>
          <a:prstGeom prst="rect">
            <a:avLst/>
          </a:prstGeom>
          <a:noFill/>
          <a:ln>
            <a:noFill/>
          </a:ln>
        </p:spPr>
        <p:txBody>
          <a:bodyPr anchorCtr="0" anchor="t" bIns="45000" lIns="90000" spcFirstLastPara="1" rIns="90000" wrap="square" tIns="45000">
            <a:normAutofit/>
          </a:bodyPr>
          <a:lstStyle/>
          <a:p>
            <a:pPr indent="-298830" lvl="0" marL="320040" marR="0" rtl="0" algn="l">
              <a:lnSpc>
                <a:spcPct val="100000"/>
              </a:lnSpc>
              <a:spcBef>
                <a:spcPts val="0"/>
              </a:spcBef>
              <a:spcAft>
                <a:spcPts val="0"/>
              </a:spcAft>
              <a:buClr>
                <a:srgbClr val="DD8047"/>
              </a:buClr>
              <a:buSzPts val="144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Map</a:t>
            </a:r>
            <a:endParaRPr b="0" i="0" sz="2600" u="none" cap="none" strike="noStrike">
              <a:latin typeface="Arial"/>
              <a:ea typeface="Arial"/>
              <a:cs typeface="Arial"/>
              <a:sym typeface="Arial"/>
            </a:endParaRPr>
          </a:p>
          <a:p>
            <a:pPr indent="-437429" lvl="1" marL="824400" marR="0" rtl="0" algn="l">
              <a:lnSpc>
                <a:spcPct val="100000"/>
              </a:lnSpc>
              <a:spcBef>
                <a:spcPts val="550"/>
              </a:spcBef>
              <a:spcAft>
                <a:spcPts val="0"/>
              </a:spcAft>
              <a:buClr>
                <a:srgbClr val="DD8047"/>
              </a:buClr>
              <a:buSzPts val="1260"/>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L'éplucheur travaille sur les pommes une par une</a:t>
            </a:r>
            <a:endParaRPr b="0" i="0" sz="2300" u="none" cap="none" strike="noStrike">
              <a:latin typeface="Arial"/>
              <a:ea typeface="Arial"/>
              <a:cs typeface="Arial"/>
              <a:sym typeface="Arial"/>
            </a:endParaRPr>
          </a:p>
          <a:p>
            <a:pPr indent="-253110" lvl="1" marL="640080" marR="0" rtl="0" algn="l">
              <a:lnSpc>
                <a:spcPct val="100000"/>
              </a:lnSpc>
              <a:spcBef>
                <a:spcPts val="550"/>
              </a:spcBef>
              <a:spcAft>
                <a:spcPts val="0"/>
              </a:spcAft>
              <a:buClr>
                <a:srgbClr val="DD8047"/>
              </a:buClr>
              <a:buSzPts val="144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Plusieurs éplucheurs peuvent travailler en même temps</a:t>
            </a:r>
            <a:endParaRPr b="0" i="0" sz="2600" u="none" cap="none" strike="noStrike">
              <a:latin typeface="Arial"/>
              <a:ea typeface="Arial"/>
              <a:cs typeface="Arial"/>
              <a:sym typeface="Arial"/>
            </a:endParaRPr>
          </a:p>
          <a:p>
            <a:pPr indent="-437430" lvl="1" marL="824400" marR="0" rtl="0" algn="l">
              <a:lnSpc>
                <a:spcPct val="100000"/>
              </a:lnSpc>
              <a:spcBef>
                <a:spcPts val="550"/>
              </a:spcBef>
              <a:spcAft>
                <a:spcPts val="0"/>
              </a:spcAft>
              <a:buClr>
                <a:srgbClr val="94B6D2"/>
              </a:buClr>
              <a:buSzPts val="1520"/>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Les éplucheurs n'ont pas à communiquer, ils travaillent sur leur seau</a:t>
            </a:r>
            <a:endParaRPr b="0" i="0" sz="2300" u="none" cap="none" strike="noStrike">
              <a:latin typeface="Arial"/>
              <a:ea typeface="Arial"/>
              <a:cs typeface="Arial"/>
              <a:sym typeface="Arial"/>
            </a:endParaRPr>
          </a:p>
          <a:p>
            <a:pPr indent="-298830" lvl="0" marL="320040" marR="0" rtl="0" algn="l">
              <a:lnSpc>
                <a:spcPct val="100000"/>
              </a:lnSpc>
              <a:spcBef>
                <a:spcPts val="700"/>
              </a:spcBef>
              <a:spcAft>
                <a:spcPts val="0"/>
              </a:spcAft>
              <a:buClr>
                <a:srgbClr val="DD8047"/>
              </a:buClr>
              <a:buSzPts val="144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Reduce </a:t>
            </a:r>
            <a:endParaRPr b="0" i="0" sz="2600" u="none" cap="none" strike="noStrike">
              <a:latin typeface="Arial"/>
              <a:ea typeface="Arial"/>
              <a:cs typeface="Arial"/>
              <a:sym typeface="Arial"/>
            </a:endParaRPr>
          </a:p>
          <a:p>
            <a:pPr indent="-253110" lvl="1" marL="640080" marR="0" rtl="0" algn="l">
              <a:lnSpc>
                <a:spcPct val="100000"/>
              </a:lnSpc>
              <a:spcBef>
                <a:spcPts val="550"/>
              </a:spcBef>
              <a:spcAft>
                <a:spcPts val="0"/>
              </a:spcAft>
              <a:buClr>
                <a:srgbClr val="94B6D2"/>
              </a:buClr>
              <a:buSzPts val="1520"/>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Le pressoir travaille sur un ensemble de pommes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p:txBody>
      </p:sp>
      <p:sp>
        <p:nvSpPr>
          <p:cNvPr id="1142" name="Google Shape;1142;p111"/>
          <p:cNvSpPr/>
          <p:nvPr/>
        </p:nvSpPr>
        <p:spPr>
          <a:xfrm>
            <a:off x="2108880" y="1707480"/>
            <a:ext cx="4571280" cy="365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Arial"/>
                <a:ea typeface="Arial"/>
                <a:cs typeface="Arial"/>
                <a:sym typeface="Arial"/>
              </a:rPr>
              <a:t>http://b3d.bdpedia.fr/mapreduce.html</a:t>
            </a:r>
            <a:endParaRPr b="0" i="0" sz="1800" u="none" cap="none" strike="noStrike">
              <a:latin typeface="Arial"/>
              <a:ea typeface="Arial"/>
              <a:cs typeface="Arial"/>
              <a:sym typeface="Arial"/>
            </a:endParaRPr>
          </a:p>
        </p:txBody>
      </p:sp>
      <p:pic>
        <p:nvPicPr>
          <p:cNvPr id="1143" name="Google Shape;1143;p111"/>
          <p:cNvPicPr preferRelativeResize="0"/>
          <p:nvPr/>
        </p:nvPicPr>
        <p:blipFill>
          <a:blip r:embed="rId3">
            <a:alphaModFix/>
          </a:blip>
          <a:stretch>
            <a:fillRect/>
          </a:stretch>
        </p:blipFill>
        <p:spPr>
          <a:xfrm>
            <a:off x="1204913" y="2024063"/>
            <a:ext cx="6734175" cy="18954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12"/>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MapReduce : parallélisme</a:t>
            </a:r>
            <a:endParaRPr b="0" i="0" sz="4400" u="none" cap="none" strike="noStrike">
              <a:latin typeface="Arial"/>
              <a:ea typeface="Arial"/>
              <a:cs typeface="Arial"/>
              <a:sym typeface="Arial"/>
            </a:endParaRPr>
          </a:p>
        </p:txBody>
      </p:sp>
      <p:sp>
        <p:nvSpPr>
          <p:cNvPr id="1149" name="Google Shape;1149;p11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1150" name="Google Shape;1150;p112"/>
          <p:cNvPicPr preferRelativeResize="0"/>
          <p:nvPr/>
        </p:nvPicPr>
        <p:blipFill>
          <a:blip r:embed="rId3">
            <a:alphaModFix/>
          </a:blip>
          <a:stretch>
            <a:fillRect/>
          </a:stretch>
        </p:blipFill>
        <p:spPr>
          <a:xfrm>
            <a:off x="1862138" y="1889490"/>
            <a:ext cx="5419725" cy="40576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1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MapReduce : parallélisme</a:t>
            </a:r>
            <a:endParaRPr b="0" i="0" sz="4400" u="none" cap="none" strike="noStrike">
              <a:latin typeface="Arial"/>
              <a:ea typeface="Arial"/>
              <a:cs typeface="Arial"/>
              <a:sym typeface="Arial"/>
            </a:endParaRPr>
          </a:p>
        </p:txBody>
      </p:sp>
      <p:sp>
        <p:nvSpPr>
          <p:cNvPr id="1156" name="Google Shape;1156;p11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1157" name="Google Shape;1157;p113"/>
          <p:cNvPicPr preferRelativeResize="0"/>
          <p:nvPr/>
        </p:nvPicPr>
        <p:blipFill rotWithShape="1">
          <a:blip r:embed="rId3">
            <a:alphaModFix/>
          </a:blip>
          <a:srcRect b="0" l="0" r="0" t="0"/>
          <a:stretch/>
        </p:blipFill>
        <p:spPr>
          <a:xfrm>
            <a:off x="956520" y="2220120"/>
            <a:ext cx="6960240" cy="377532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g7b0e15fd60_0_2"/>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MapReduce : parallélisme</a:t>
            </a:r>
            <a:endParaRPr b="0" i="0" sz="4400" u="none" cap="none" strike="noStrike">
              <a:latin typeface="Arial"/>
              <a:ea typeface="Arial"/>
              <a:cs typeface="Arial"/>
              <a:sym typeface="Arial"/>
            </a:endParaRPr>
          </a:p>
        </p:txBody>
      </p:sp>
      <p:sp>
        <p:nvSpPr>
          <p:cNvPr id="1163" name="Google Shape;1163;g7b0e15fd60_0_2"/>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1164" name="Google Shape;1164;g7b0e15fd60_0_2"/>
          <p:cNvPicPr preferRelativeResize="0"/>
          <p:nvPr/>
        </p:nvPicPr>
        <p:blipFill>
          <a:blip r:embed="rId3">
            <a:alphaModFix/>
          </a:blip>
          <a:stretch>
            <a:fillRect/>
          </a:stretch>
        </p:blipFill>
        <p:spPr>
          <a:xfrm>
            <a:off x="1488275" y="2662090"/>
            <a:ext cx="6096000" cy="24288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14"/>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MapReduce </a:t>
            </a:r>
            <a:endParaRPr b="0" i="0" sz="4400" u="none" cap="none" strike="noStrike">
              <a:latin typeface="Arial"/>
              <a:ea typeface="Arial"/>
              <a:cs typeface="Arial"/>
              <a:sym typeface="Arial"/>
            </a:endParaRPr>
          </a:p>
        </p:txBody>
      </p:sp>
      <p:sp>
        <p:nvSpPr>
          <p:cNvPr id="1170" name="Google Shape;1170;p11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1171" name="Google Shape;1171;p114"/>
          <p:cNvPicPr preferRelativeResize="0"/>
          <p:nvPr/>
        </p:nvPicPr>
        <p:blipFill rotWithShape="1">
          <a:blip r:embed="rId3">
            <a:alphaModFix/>
          </a:blip>
          <a:srcRect b="0" l="0" r="0" t="0"/>
          <a:stretch/>
        </p:blipFill>
        <p:spPr>
          <a:xfrm>
            <a:off x="948240" y="2329920"/>
            <a:ext cx="6918120" cy="35046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5"/>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MapReduce et MongoDB</a:t>
            </a:r>
            <a:endParaRPr b="0" i="0" sz="4400" u="none" cap="none" strike="noStrike">
              <a:latin typeface="Arial"/>
              <a:ea typeface="Arial"/>
              <a:cs typeface="Arial"/>
              <a:sym typeface="Arial"/>
            </a:endParaRPr>
          </a:p>
        </p:txBody>
      </p:sp>
      <p:sp>
        <p:nvSpPr>
          <p:cNvPr id="1177" name="Google Shape;1177;p11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1178" name="Google Shape;1178;p115"/>
          <p:cNvPicPr preferRelativeResize="0"/>
          <p:nvPr/>
        </p:nvPicPr>
        <p:blipFill rotWithShape="1">
          <a:blip r:embed="rId3">
            <a:alphaModFix/>
          </a:blip>
          <a:srcRect b="0" l="0" r="0" t="0"/>
          <a:stretch/>
        </p:blipFill>
        <p:spPr>
          <a:xfrm>
            <a:off x="1403640" y="1643760"/>
            <a:ext cx="5838120" cy="500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14"/>
          <p:cNvPicPr preferRelativeResize="0"/>
          <p:nvPr/>
        </p:nvPicPr>
        <p:blipFill rotWithShape="1">
          <a:blip r:embed="rId3">
            <a:alphaModFix/>
          </a:blip>
          <a:srcRect b="0" l="0" r="0" t="0"/>
          <a:stretch/>
        </p:blipFill>
        <p:spPr>
          <a:xfrm>
            <a:off x="5833440" y="228600"/>
            <a:ext cx="2931120" cy="2247840"/>
          </a:xfrm>
          <a:prstGeom prst="rect">
            <a:avLst/>
          </a:prstGeom>
          <a:noFill/>
          <a:ln>
            <a:noFill/>
          </a:ln>
        </p:spPr>
      </p:pic>
      <p:sp>
        <p:nvSpPr>
          <p:cNvPr id="216" name="Google Shape;216;p14"/>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Volume</a:t>
            </a:r>
            <a:endParaRPr b="0" i="0" sz="4400" u="none" cap="none" strike="noStrike">
              <a:latin typeface="Arial"/>
              <a:ea typeface="Arial"/>
              <a:cs typeface="Arial"/>
              <a:sym typeface="Arial"/>
            </a:endParaRPr>
          </a:p>
        </p:txBody>
      </p:sp>
      <p:sp>
        <p:nvSpPr>
          <p:cNvPr id="217" name="Google Shape;217;p1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218" name="Google Shape;218;p14"/>
          <p:cNvSpPr/>
          <p:nvPr/>
        </p:nvSpPr>
        <p:spPr>
          <a:xfrm>
            <a:off x="612720" y="1600200"/>
            <a:ext cx="8151840" cy="502776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1800" u="none" cap="none" strike="noStrike">
              <a:latin typeface="Arial"/>
              <a:ea typeface="Arial"/>
              <a:cs typeface="Arial"/>
              <a:sym typeface="Arial"/>
            </a:endParaRPr>
          </a:p>
          <a:p>
            <a:pPr indent="-249300" lvl="0" marL="320040" marR="0" rtl="0" algn="l">
              <a:lnSpc>
                <a:spcPct val="100000"/>
              </a:lnSpc>
              <a:spcBef>
                <a:spcPts val="700"/>
              </a:spcBef>
              <a:spcAft>
                <a:spcPts val="0"/>
              </a:spcAft>
              <a:buClr>
                <a:srgbClr val="DD8047"/>
              </a:buClr>
              <a:buSzPts val="1080"/>
              <a:buFont typeface="Noto Sans Symbols"/>
              <a:buNone/>
            </a:pPr>
            <a:r>
              <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Accroissement du volume</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population à observer</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fréquence d’enregistrement</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nombre de caractéristiques observées</a:t>
            </a:r>
            <a:endParaRPr b="0" i="0" sz="26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Observation de données nouvelles</a:t>
            </a:r>
            <a:endParaRPr b="0" i="0" sz="2900" u="none" cap="none" strike="noStrike">
              <a:latin typeface="Arial"/>
              <a:ea typeface="Arial"/>
              <a:cs typeface="Arial"/>
              <a:sym typeface="Arial"/>
            </a:endParaRPr>
          </a:p>
          <a:p>
            <a:pPr indent="0" lvl="0" marL="0" marR="0" rtl="0" algn="l">
              <a:lnSpc>
                <a:spcPct val="100000"/>
              </a:lnSpc>
              <a:spcBef>
                <a:spcPts val="550"/>
              </a:spcBef>
              <a:spcAft>
                <a:spcPts val="0"/>
              </a:spcAft>
              <a:buNone/>
            </a:pPr>
            <a:r>
              <a:t/>
            </a:r>
            <a:endParaRPr b="0" i="0" sz="2900" u="none" cap="none" strike="noStrike">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16"/>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 Métier de Data scientist</a:t>
            </a:r>
            <a:endParaRPr b="0" i="0" sz="4400" u="none" cap="none" strike="noStrike">
              <a:latin typeface="Arial"/>
              <a:ea typeface="Arial"/>
              <a:cs typeface="Arial"/>
              <a:sym typeface="Arial"/>
            </a:endParaRPr>
          </a:p>
        </p:txBody>
      </p:sp>
      <p:sp>
        <p:nvSpPr>
          <p:cNvPr id="1184" name="Google Shape;1184;p116"/>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Data scientist</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1185" name="Google Shape;1185;p11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17"/>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Data Scientist</a:t>
            </a:r>
            <a:endParaRPr b="0" i="0" sz="4400" u="none" cap="none" strike="noStrike">
              <a:latin typeface="Arial"/>
              <a:ea typeface="Arial"/>
              <a:cs typeface="Arial"/>
              <a:sym typeface="Arial"/>
            </a:endParaRPr>
          </a:p>
        </p:txBody>
      </p:sp>
      <p:sp>
        <p:nvSpPr>
          <p:cNvPr id="1192" name="Google Shape;1192;p11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193" name="Google Shape;1193;p117"/>
          <p:cNvSpPr/>
          <p:nvPr/>
        </p:nvSpPr>
        <p:spPr>
          <a:xfrm>
            <a:off x="612720" y="1600200"/>
            <a:ext cx="8312040" cy="5073480"/>
          </a:xfrm>
          <a:prstGeom prst="rect">
            <a:avLst/>
          </a:prstGeom>
          <a:noFill/>
          <a:ln>
            <a:noFill/>
          </a:ln>
        </p:spPr>
        <p:txBody>
          <a:bodyPr anchorCtr="0" anchor="t" bIns="45000" lIns="90000" spcFirstLastPara="1" rIns="90000" wrap="square" tIns="45000">
            <a:norm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De nombreuses compétences :</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Informaticien : </a:t>
            </a:r>
            <a:endParaRPr b="0" i="0" sz="26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Maitrise des outils de manipulation des données</a:t>
            </a:r>
            <a:endParaRPr b="0" i="0" sz="23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Développement et programmation </a:t>
            </a:r>
            <a:endParaRPr b="0" i="0" sz="23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Mathématicien/Statisticien : </a:t>
            </a:r>
            <a:endParaRPr b="0" i="0" sz="26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Maitrise de la modélisation des données et du machine learning</a:t>
            </a:r>
            <a:endParaRPr b="0" i="0" sz="23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Expertise mathématique pour analyse des résultats</a:t>
            </a:r>
            <a:endParaRPr b="0" i="0" sz="23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Dimension métier</a:t>
            </a:r>
            <a:endParaRPr b="0" i="0" sz="26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Bonne connaissance métier </a:t>
            </a:r>
            <a:r>
              <a:rPr b="0" i="0" lang="fr-FR" sz="2300" u="none" cap="none" strike="noStrike">
                <a:solidFill>
                  <a:srgbClr val="000000"/>
                </a:solidFill>
                <a:latin typeface="Noto Sans Symbols"/>
                <a:ea typeface="Noto Sans Symbols"/>
                <a:cs typeface="Noto Sans Symbols"/>
                <a:sym typeface="Noto Sans Symbols"/>
              </a:rPr>
              <a:t>🡪</a:t>
            </a:r>
            <a:r>
              <a:rPr b="0" i="0" lang="fr-FR" sz="2300" u="none" cap="none" strike="noStrike">
                <a:solidFill>
                  <a:srgbClr val="000000"/>
                </a:solidFill>
                <a:latin typeface="Twentieth Century"/>
                <a:ea typeface="Twentieth Century"/>
                <a:cs typeface="Twentieth Century"/>
                <a:sym typeface="Twentieth Century"/>
              </a:rPr>
              <a:t> Utilité des résultats</a:t>
            </a:r>
            <a:endParaRPr b="0" i="0" sz="23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Le mouton à cinq pattes?</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De nouvelles formations émergent</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EM-Grenoble, Telecom ParisTech, ENSAI, ENSAE ParisTech, Ecole Centrale Paris, ... </a:t>
            </a:r>
            <a:endParaRPr b="0" i="0" sz="26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600" u="none" cap="none" strike="noStrike">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1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199" name="Google Shape;1199;p118"/>
          <p:cNvSpPr/>
          <p:nvPr/>
        </p:nvSpPr>
        <p:spPr>
          <a:xfrm>
            <a:off x="612720" y="1600200"/>
            <a:ext cx="8151840" cy="5256360"/>
          </a:xfrm>
          <a:prstGeom prst="rect">
            <a:avLst/>
          </a:prstGeom>
          <a:noFill/>
          <a:ln>
            <a:noFill/>
          </a:ln>
        </p:spPr>
        <p:txBody>
          <a:bodyPr anchorCtr="0" anchor="t" bIns="45000" lIns="90000" spcFirstLastPara="1" rIns="90000" wrap="square" tIns="45000">
            <a:norm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Recherche désespérément Data Miner : </a:t>
            </a:r>
            <a:r>
              <a:rPr b="0" i="0" lang="fr-FR" sz="1900" u="sng" cap="none" strike="noStrike">
                <a:solidFill>
                  <a:srgbClr val="0000FF"/>
                </a:solidFill>
                <a:latin typeface="Twentieth Century"/>
                <a:ea typeface="Twentieth Century"/>
                <a:cs typeface="Twentieth Century"/>
                <a:sym typeface="Twentieth Century"/>
                <a:hlinkClick r:id="rId3">
                  <a:extLst>
                    <a:ext uri="{A12FA001-AC4F-418D-AE19-62706E023703}">
                      <ahyp:hlinkClr val="tx"/>
                    </a:ext>
                  </a:extLst>
                </a:hlinkClick>
              </a:rPr>
              <a:t>http://news.efinancialcareers.com/fr-fr/139910/data-miner-un-job-davenir-en-it-finance-mais-qui-reste-ultra-selectif/</a:t>
            </a:r>
            <a:endParaRPr b="0" i="0" sz="1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000" u="none" cap="none" strike="noStrike">
                <a:solidFill>
                  <a:srgbClr val="000000"/>
                </a:solidFill>
                <a:latin typeface="Twentieth Century"/>
                <a:ea typeface="Twentieth Century"/>
                <a:cs typeface="Twentieth Century"/>
                <a:sym typeface="Twentieth Century"/>
              </a:rPr>
              <a:t>Data Scientist : le métier le plus attrayant du XXIe siècle! : </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900" u="sng" cap="none" strike="noStrike">
                <a:solidFill>
                  <a:srgbClr val="0000FF"/>
                </a:solidFill>
                <a:latin typeface="Twentieth Century"/>
                <a:ea typeface="Twentieth Century"/>
                <a:cs typeface="Twentieth Century"/>
                <a:sym typeface="Twentieth Century"/>
                <a:hlinkClick r:id="rId4">
                  <a:extLst>
                    <a:ext uri="{A12FA001-AC4F-418D-AE19-62706E023703}">
                      <ahyp:hlinkClr val="tx"/>
                    </a:ext>
                  </a:extLst>
                </a:hlinkClick>
              </a:rPr>
              <a:t>http://www.latribune.fr/opinions/tribunes/data-scientist-le-metier-le-plus-attrayant-du-xxie-siecle-474499.html</a:t>
            </a:r>
            <a:endParaRPr b="0" i="0" sz="1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000" u="none" cap="none" strike="noStrike">
                <a:solidFill>
                  <a:srgbClr val="000000"/>
                </a:solidFill>
                <a:latin typeface="Twentieth Century"/>
                <a:ea typeface="Twentieth Century"/>
                <a:cs typeface="Twentieth Century"/>
                <a:sym typeface="Twentieth Century"/>
              </a:rPr>
              <a:t>« Data scientist : The Sexiest Job of the 21st Century », T.H. Davenport et D.J Patil, Harward Buziness Review, 2012</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000" u="none" cap="none" strike="noStrike">
                <a:solidFill>
                  <a:srgbClr val="000000"/>
                </a:solidFill>
                <a:latin typeface="Twentieth Century"/>
                <a:ea typeface="Twentieth Century"/>
                <a:cs typeface="Twentieth Century"/>
                <a:sym typeface="Twentieth Century"/>
              </a:rPr>
              <a:t>Le mouton à cinq pattes :</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000" u="sng" cap="none" strike="noStrike">
                <a:solidFill>
                  <a:srgbClr val="0000FF"/>
                </a:solidFill>
                <a:latin typeface="Twentieth Century"/>
                <a:ea typeface="Twentieth Century"/>
                <a:cs typeface="Twentieth Century"/>
                <a:sym typeface="Twentieth Century"/>
                <a:hlinkClick r:id="rId5">
                  <a:extLst>
                    <a:ext uri="{A12FA001-AC4F-418D-AE19-62706E023703}">
                      <ahyp:hlinkClr val="tx"/>
                    </a:ext>
                  </a:extLst>
                </a:hlinkClick>
              </a:rPr>
              <a:t>http://www.clubic.com/pro/it-business/actualite-693592-data-scientist-mouton-5-pattes-coeur-donnees.html</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000" u="none" cap="none" strike="noStrike">
                <a:solidFill>
                  <a:srgbClr val="000000"/>
                </a:solidFill>
                <a:latin typeface="Twentieth Century"/>
                <a:ea typeface="Twentieth Century"/>
                <a:cs typeface="Twentieth Century"/>
                <a:sym typeface="Twentieth Century"/>
              </a:rPr>
              <a:t>Data Scientist, un beau métier : </a:t>
            </a:r>
            <a:r>
              <a:rPr b="0" i="0" lang="fr-FR" sz="2000" u="sng" cap="none" strike="noStrike">
                <a:solidFill>
                  <a:srgbClr val="0000FF"/>
                </a:solidFill>
                <a:latin typeface="Twentieth Century"/>
                <a:ea typeface="Twentieth Century"/>
                <a:cs typeface="Twentieth Century"/>
                <a:sym typeface="Twentieth Century"/>
                <a:hlinkClick r:id="rId6">
                  <a:extLst>
                    <a:ext uri="{A12FA001-AC4F-418D-AE19-62706E023703}">
                      <ahyp:hlinkClr val="tx"/>
                    </a:ext>
                  </a:extLst>
                </a:hlinkClick>
              </a:rPr>
              <a:t>https://www.youtube.com/watch?v=CvupVcSyK68</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000" u="none" cap="none" strike="noStrike">
                <a:solidFill>
                  <a:srgbClr val="000000"/>
                </a:solidFill>
                <a:latin typeface="Twentieth Century"/>
                <a:ea typeface="Twentieth Century"/>
                <a:cs typeface="Twentieth Century"/>
                <a:sym typeface="Twentieth Century"/>
              </a:rPr>
              <a:t>Intérêt du commerce en ligne : </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sng" cap="none" strike="noStrike">
                <a:solidFill>
                  <a:srgbClr val="0000FF"/>
                </a:solidFill>
                <a:latin typeface="Twentieth Century"/>
                <a:ea typeface="Twentieth Century"/>
                <a:cs typeface="Twentieth Century"/>
                <a:sym typeface="Twentieth Century"/>
                <a:hlinkClick r:id="rId7">
                  <a:extLst>
                    <a:ext uri="{A12FA001-AC4F-418D-AE19-62706E023703}">
                      <ahyp:hlinkClr val="tx"/>
                    </a:ext>
                  </a:extLst>
                </a:hlinkClick>
              </a:rPr>
              <a:t>http://www.lesechos.fr/15/07/2012/lesechos.fr/0202173368914_le-commerce-en-ligne-francais-s-arrache-les---data-miners--.htm</a:t>
            </a:r>
            <a:r>
              <a:rPr b="0" i="0" lang="fr-FR" sz="1800" u="none" cap="none" strike="noStrike">
                <a:solidFill>
                  <a:srgbClr val="000000"/>
                </a:solidFill>
                <a:latin typeface="Twentieth Century"/>
                <a:ea typeface="Twentieth Century"/>
                <a:cs typeface="Twentieth Century"/>
                <a:sym typeface="Twentieth Century"/>
              </a:rPr>
              <a: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1800" u="none" cap="none" strike="noStrike">
              <a:latin typeface="Arial"/>
              <a:ea typeface="Arial"/>
              <a:cs typeface="Arial"/>
              <a:sym typeface="Arial"/>
            </a:endParaRPr>
          </a:p>
        </p:txBody>
      </p:sp>
      <p:sp>
        <p:nvSpPr>
          <p:cNvPr id="1200" name="Google Shape;1200;p118"/>
          <p:cNvSpPr/>
          <p:nvPr/>
        </p:nvSpPr>
        <p:spPr>
          <a:xfrm>
            <a:off x="612720" y="228600"/>
            <a:ext cx="8529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Besoin croissant de data miners/scientists</a:t>
            </a:r>
            <a:endParaRPr b="0" i="0" sz="4400" u="none" cap="none" strike="noStrike">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19"/>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 Big Data et l’emploi</a:t>
            </a:r>
            <a:endParaRPr b="0" i="0" sz="4400" u="none" cap="none" strike="noStrike">
              <a:latin typeface="Arial"/>
              <a:ea typeface="Arial"/>
              <a:cs typeface="Arial"/>
              <a:sym typeface="Arial"/>
            </a:endParaRPr>
          </a:p>
        </p:txBody>
      </p:sp>
      <p:sp>
        <p:nvSpPr>
          <p:cNvPr id="1206" name="Google Shape;1206;p11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207" name="Google Shape;1207;p119"/>
          <p:cNvSpPr/>
          <p:nvPr/>
        </p:nvSpPr>
        <p:spPr>
          <a:xfrm>
            <a:off x="612720" y="1661040"/>
            <a:ext cx="841320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Croissance 6x plus rapide que le reste de l’industrie des IT </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2013 : un des 34 plans industriels du gouvernement français </a:t>
            </a:r>
            <a:endParaRPr b="0" i="0" sz="2900" u="none" cap="none" strike="noStrike">
              <a:latin typeface="Arial"/>
              <a:ea typeface="Arial"/>
              <a:cs typeface="Arial"/>
              <a:sym typeface="Arial"/>
            </a:endParaRPr>
          </a:p>
          <a:p>
            <a:pPr indent="-272880" lvl="1" marL="604800" marR="0" rtl="0" algn="just">
              <a:lnSpc>
                <a:spcPct val="100000"/>
              </a:lnSpc>
              <a:spcBef>
                <a:spcPts val="0"/>
              </a:spcBef>
              <a:spcAft>
                <a:spcPts val="0"/>
              </a:spcAft>
              <a:buClr>
                <a:srgbClr val="94B6D2"/>
              </a:buClr>
              <a:buSzPts val="14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http://www.economie.gouv.fr/files/files/PDF/nouvelle-france-industrielle-sept-2014.pdf</a:t>
            </a:r>
            <a:endParaRPr b="0" i="0" sz="20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680"/>
              <a:buFont typeface="Noto Sans Symbols"/>
              <a:buChar char="🞑"/>
            </a:pPr>
            <a:r>
              <a:rPr b="1" i="0" lang="fr-FR" sz="2400" u="none" cap="none" strike="noStrike">
                <a:solidFill>
                  <a:srgbClr val="000000"/>
                </a:solidFill>
                <a:latin typeface="Twentieth Century"/>
                <a:ea typeface="Twentieth Century"/>
                <a:cs typeface="Twentieth Century"/>
                <a:sym typeface="Twentieth Century"/>
              </a:rPr>
              <a:t>Un marché estimé à 9 Md€ en France en 2020 </a:t>
            </a:r>
            <a:endParaRPr b="0" i="0" sz="24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2400" u="none" cap="none" strike="noStrike">
              <a:latin typeface="Arial"/>
              <a:ea typeface="Arial"/>
              <a:cs typeface="Arial"/>
              <a:sym typeface="Arial"/>
            </a:endParaRPr>
          </a:p>
          <a:p>
            <a:pPr indent="-272880" lvl="1" marL="604800" marR="0" rtl="0" algn="just">
              <a:lnSpc>
                <a:spcPct val="100000"/>
              </a:lnSpc>
              <a:spcBef>
                <a:spcPts val="0"/>
              </a:spcBef>
              <a:spcAft>
                <a:spcPts val="0"/>
              </a:spcAft>
              <a:buClr>
                <a:srgbClr val="94B6D2"/>
              </a:buClr>
              <a:buSzPts val="14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 le plan favorisera le développement d’un écosystème industriel compétitif dans le domaine du Big data. pour ce faire, il facilitera par exemple l’accès des startups aux données de grandes entités publiques et privées, ainsi qu’aux infrastructures nécessaires pour exploiter ces données. l’accent sera également mis sur la formation de « data scientists ». les actions du plan représentent un potentiel de création ou de consolidation de plus de 137 000 emplois d’ici 2020. »</a:t>
            </a:r>
            <a:endParaRPr b="0" i="0" sz="20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IDC avait prédit que le marché du Big Data atteindrait en 2014 une valeur de 16 milliards de $... Aujourd’hui IDC prédit 41,5 milliards pour 2018 !</a:t>
            </a:r>
            <a:endParaRPr b="0" i="0" sz="29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p:txBody>
      </p:sp>
      <p:sp>
        <p:nvSpPr>
          <p:cNvPr id="1208" name="Google Shape;1208;p119"/>
          <p:cNvSpPr/>
          <p:nvPr/>
        </p:nvSpPr>
        <p:spPr>
          <a:xfrm>
            <a:off x="1625760" y="6027120"/>
            <a:ext cx="722232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https://www.idc.com/prodserv/4Pillars/bigdata</a:t>
            </a:r>
            <a:endParaRPr b="0" i="0" sz="1800" u="none" cap="none" strike="noStrike">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0"/>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Bibliographie</a:t>
            </a:r>
            <a:endParaRPr b="0" i="0" sz="4400" u="none" cap="none" strike="noStrike">
              <a:latin typeface="Arial"/>
              <a:ea typeface="Arial"/>
              <a:cs typeface="Arial"/>
              <a:sym typeface="Arial"/>
            </a:endParaRPr>
          </a:p>
        </p:txBody>
      </p:sp>
      <p:sp>
        <p:nvSpPr>
          <p:cNvPr id="1214" name="Google Shape;1214;p12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215" name="Google Shape;1215;p120"/>
          <p:cNvSpPr/>
          <p:nvPr/>
        </p:nvSpPr>
        <p:spPr>
          <a:xfrm>
            <a:off x="612720" y="1478160"/>
            <a:ext cx="8151840" cy="53276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 Big Data et Machine Learning », P.Lemberger, M. Batty, M. Morel, JL. Raffaëlli, Ed. Dunod, 2015.</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Orienté technique du Big Data</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 Les bases de données NoSQL et le Big Data », R. Bruchez, Ed. Eyrolles, 2013.</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 Data Mining et Statistique décisionnelle », S. Tufféry, Ed. Technip, 2009.</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Technique, complet</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 Data Mining : Practical machine learning tools and techniques with Java implementations », 3</a:t>
            </a:r>
            <a:r>
              <a:rPr b="0" baseline="30000" i="0" lang="fr-FR" sz="2900" u="none" cap="none" strike="noStrike">
                <a:solidFill>
                  <a:srgbClr val="000000"/>
                </a:solidFill>
                <a:latin typeface="Twentieth Century"/>
                <a:ea typeface="Twentieth Century"/>
                <a:cs typeface="Twentieth Century"/>
                <a:sym typeface="Twentieth Century"/>
              </a:rPr>
              <a:t>e</a:t>
            </a:r>
            <a:r>
              <a:rPr b="0" i="0" lang="fr-FR" sz="2900" u="none" cap="none" strike="noStrike">
                <a:solidFill>
                  <a:srgbClr val="000000"/>
                </a:solidFill>
                <a:latin typeface="Twentieth Century"/>
                <a:ea typeface="Twentieth Century"/>
                <a:cs typeface="Twentieth Century"/>
                <a:sym typeface="Twentieth Century"/>
              </a:rPr>
              <a:t> Ed., I. Witten and E. Frank, Morgan Kaufman Pub., 2011.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Très général et complet, logiciel libre accès, technique </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 Bases de données NoSQL et Big Data », P. Lacomme, S. Aridhi, R. Phan, Ellipses, 2014.</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21"/>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Ressources en ligne</a:t>
            </a:r>
            <a:endParaRPr b="0" i="0" sz="4400" u="none" cap="none" strike="noStrike">
              <a:latin typeface="Arial"/>
              <a:ea typeface="Arial"/>
              <a:cs typeface="Arial"/>
              <a:sym typeface="Arial"/>
            </a:endParaRPr>
          </a:p>
        </p:txBody>
      </p:sp>
      <p:sp>
        <p:nvSpPr>
          <p:cNvPr id="1221" name="Google Shape;1221;p121"/>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222" name="Google Shape;1222;p121"/>
          <p:cNvSpPr/>
          <p:nvPr/>
        </p:nvSpPr>
        <p:spPr>
          <a:xfrm>
            <a:off x="612720" y="1600200"/>
            <a:ext cx="8151840" cy="525636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56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Cours d’un Professeur Associé au Département Informatique de l'Université d'Evry : </a:t>
            </a:r>
            <a:r>
              <a:rPr b="0" i="0" lang="fr-FR" sz="2900" u="sng" cap="none" strike="noStrike">
                <a:solidFill>
                  <a:srgbClr val="E8D19D"/>
                </a:solidFill>
                <a:latin typeface="Twentieth Century"/>
                <a:ea typeface="Twentieth Century"/>
                <a:cs typeface="Twentieth Century"/>
                <a:sym typeface="Twentieth Century"/>
              </a:rPr>
              <a:t>http://declercq.e-monsite.com/pages/enseignement/bases-de-donnees-approfondies-bada.html</a:t>
            </a:r>
            <a:endParaRPr b="0" i="0" sz="2900" u="none" cap="none" strike="noStrike">
              <a:latin typeface="Arial"/>
              <a:ea typeface="Arial"/>
              <a:cs typeface="Arial"/>
              <a:sym typeface="Arial"/>
            </a:endParaRPr>
          </a:p>
          <a:p>
            <a:pPr indent="-318600" lvl="1" marL="320040" marR="0" rtl="0" algn="l">
              <a:lnSpc>
                <a:spcPct val="100000"/>
              </a:lnSpc>
              <a:spcBef>
                <a:spcPts val="700"/>
              </a:spcBef>
              <a:spcAft>
                <a:spcPts val="0"/>
              </a:spcAft>
              <a:buClr>
                <a:srgbClr val="DD8047"/>
              </a:buClr>
              <a:buSzPts val="156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Un portail pour la documentation : liens, supports de cours en ligne, logiciels, données  : </a:t>
            </a:r>
            <a:r>
              <a:rPr b="0" i="0" lang="fr-FR" sz="2600" u="sng" cap="none" strike="noStrike">
                <a:solidFill>
                  <a:srgbClr val="0000FF"/>
                </a:solidFill>
                <a:latin typeface="Twentieth Century"/>
                <a:ea typeface="Twentieth Century"/>
                <a:cs typeface="Twentieth Century"/>
                <a:sym typeface="Twentieth Century"/>
                <a:hlinkClick r:id="rId3">
                  <a:extLst>
                    <a:ext uri="{A12FA001-AC4F-418D-AE19-62706E023703}">
                      <ahyp:hlinkClr val="tx"/>
                    </a:ext>
                  </a:extLst>
                </a:hlinkClick>
              </a:rPr>
              <a:t>http://chirouble.univ-lyon2.fr/~ricco/data-mining</a:t>
            </a:r>
            <a:endParaRPr b="0" i="0" sz="2600" u="none" cap="none" strike="noStrike">
              <a:latin typeface="Arial"/>
              <a:ea typeface="Arial"/>
              <a:cs typeface="Arial"/>
              <a:sym typeface="Arial"/>
            </a:endParaRPr>
          </a:p>
          <a:p>
            <a:pPr indent="-318600" lvl="1" marL="320040" marR="0" rtl="0" algn="l">
              <a:lnSpc>
                <a:spcPct val="100000"/>
              </a:lnSpc>
              <a:spcBef>
                <a:spcPts val="700"/>
              </a:spcBef>
              <a:spcAft>
                <a:spcPts val="0"/>
              </a:spcAft>
              <a:buClr>
                <a:srgbClr val="DD8047"/>
              </a:buClr>
              <a:buSzPts val="156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 Le » portail du DATA MINING, avec toute l’actualité du domaine : </a:t>
            </a:r>
            <a:r>
              <a:rPr b="0" i="0" lang="fr-FR" sz="2600" u="sng" cap="none" strike="noStrike">
                <a:solidFill>
                  <a:srgbClr val="0000FF"/>
                </a:solidFill>
                <a:latin typeface="Twentieth Century"/>
                <a:ea typeface="Twentieth Century"/>
                <a:cs typeface="Twentieth Century"/>
                <a:sym typeface="Twentieth Century"/>
                <a:hlinkClick r:id="rId4">
                  <a:extLst>
                    <a:ext uri="{A12FA001-AC4F-418D-AE19-62706E023703}">
                      <ahyp:hlinkClr val="tx"/>
                    </a:ext>
                  </a:extLst>
                </a:hlinkClick>
              </a:rPr>
              <a:t>http://www.kdnuggets.com</a:t>
            </a:r>
            <a:endParaRPr b="0" i="0" sz="2600" u="none" cap="none" strike="noStrike">
              <a:latin typeface="Arial"/>
              <a:ea typeface="Arial"/>
              <a:cs typeface="Arial"/>
              <a:sym typeface="Arial"/>
            </a:endParaRPr>
          </a:p>
          <a:p>
            <a:pPr indent="-318600" lvl="1" marL="320040" marR="0" rtl="0" algn="l">
              <a:lnSpc>
                <a:spcPct val="100000"/>
              </a:lnSpc>
              <a:spcBef>
                <a:spcPts val="700"/>
              </a:spcBef>
              <a:spcAft>
                <a:spcPts val="0"/>
              </a:spcAft>
              <a:buClr>
                <a:srgbClr val="DD8047"/>
              </a:buClr>
              <a:buSzPts val="156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Le site de Stéphane Tufféry : </a:t>
            </a:r>
            <a:r>
              <a:rPr b="0" i="0" lang="fr-FR" sz="2600" u="sng" cap="none" strike="noStrike">
                <a:solidFill>
                  <a:srgbClr val="0000FF"/>
                </a:solidFill>
                <a:latin typeface="Twentieth Century"/>
                <a:ea typeface="Twentieth Century"/>
                <a:cs typeface="Twentieth Century"/>
                <a:sym typeface="Twentieth Century"/>
                <a:hlinkClick r:id="rId5">
                  <a:extLst>
                    <a:ext uri="{A12FA001-AC4F-418D-AE19-62706E023703}">
                      <ahyp:hlinkClr val="tx"/>
                    </a:ext>
                  </a:extLst>
                </a:hlinkClick>
              </a:rPr>
              <a:t>http://data.mining.free.fr</a:t>
            </a:r>
            <a:endParaRPr b="0" i="0" sz="2600" u="none" cap="none" strike="noStrike">
              <a:latin typeface="Arial"/>
              <a:ea typeface="Arial"/>
              <a:cs typeface="Arial"/>
              <a:sym typeface="Arial"/>
            </a:endParaRPr>
          </a:p>
          <a:p>
            <a:pPr indent="-318600" lvl="1" marL="320040" marR="0" rtl="0" algn="l">
              <a:lnSpc>
                <a:spcPct val="100000"/>
              </a:lnSpc>
              <a:spcBef>
                <a:spcPts val="700"/>
              </a:spcBef>
              <a:spcAft>
                <a:spcPts val="0"/>
              </a:spcAft>
              <a:buClr>
                <a:srgbClr val="DD8047"/>
              </a:buClr>
              <a:buSzPts val="156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Conférence de S.Tufféry  sur le Big Data : </a:t>
            </a:r>
            <a:r>
              <a:rPr b="0" i="0" lang="fr-FR" sz="2600" u="sng" cap="none" strike="noStrike">
                <a:solidFill>
                  <a:srgbClr val="0000FF"/>
                </a:solidFill>
                <a:latin typeface="Twentieth Century"/>
                <a:ea typeface="Twentieth Century"/>
                <a:cs typeface="Twentieth Century"/>
                <a:sym typeface="Twentieth Century"/>
                <a:hlinkClick r:id="rId6">
                  <a:extLst>
                    <a:ext uri="{A12FA001-AC4F-418D-AE19-62706E023703}">
                      <ahyp:hlinkClr val="tx"/>
                    </a:ext>
                  </a:extLst>
                </a:hlinkClick>
              </a:rPr>
              <a:t>https://www.youtube.com/watch?v=2EMlg7Voy3Y</a:t>
            </a:r>
            <a:endParaRPr b="0" i="0" sz="2600" u="none" cap="none" strike="noStrike">
              <a:latin typeface="Arial"/>
              <a:ea typeface="Arial"/>
              <a:cs typeface="Arial"/>
              <a:sym typeface="Arial"/>
            </a:endParaRPr>
          </a:p>
          <a:p>
            <a:pPr indent="-318600" lvl="1" marL="320040" marR="0" rtl="0" algn="l">
              <a:lnSpc>
                <a:spcPct val="100000"/>
              </a:lnSpc>
              <a:spcBef>
                <a:spcPts val="700"/>
              </a:spcBef>
              <a:spcAft>
                <a:spcPts val="0"/>
              </a:spcAft>
              <a:buClr>
                <a:srgbClr val="DD8047"/>
              </a:buClr>
              <a:buSzPts val="156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Les enjeux du big Data – un exemple pour les non experts</a:t>
            </a:r>
            <a:r>
              <a:rPr b="0" i="0" lang="fr-FR" sz="2600" u="sng" cap="none" strike="noStrike">
                <a:solidFill>
                  <a:srgbClr val="0000FF"/>
                </a:solidFill>
                <a:latin typeface="Twentieth Century"/>
                <a:ea typeface="Twentieth Century"/>
                <a:cs typeface="Twentieth Century"/>
                <a:sym typeface="Twentieth Century"/>
                <a:hlinkClick r:id="rId7">
                  <a:extLst>
                    <a:ext uri="{A12FA001-AC4F-418D-AE19-62706E023703}">
                      <ahyp:hlinkClr val="tx"/>
                    </a:ext>
                  </a:extLst>
                </a:hlinkClick>
              </a:rPr>
              <a:t>https://www.youtube.com/watch?v=ye-DsD_EHKk&amp;ebc=ANyPxKrHvs9Ywr7O8R06X4CcKCGqSy2tbFplCb5pFg1QufQjTmMdYagbaL7CaYFd0WCM-I-PPmhSmT4-3zWanQh9tM2oGApd7A</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56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Overview scientifique très intéressante : Data management in cloud environments: NoSQL and NewSQL data stores </a:t>
            </a:r>
            <a:r>
              <a:rPr b="0" i="0" lang="fr-FR" sz="2600" u="sng" cap="none" strike="noStrike">
                <a:solidFill>
                  <a:srgbClr val="0000FF"/>
                </a:solidFill>
                <a:latin typeface="Twentieth Century"/>
                <a:ea typeface="Twentieth Century"/>
                <a:cs typeface="Twentieth Century"/>
                <a:sym typeface="Twentieth Century"/>
                <a:hlinkClick r:id="rId8">
                  <a:extLst>
                    <a:ext uri="{A12FA001-AC4F-418D-AE19-62706E023703}">
                      <ahyp:hlinkClr val="tx"/>
                    </a:ext>
                  </a:extLst>
                </a:hlinkClick>
              </a:rPr>
              <a:t>http://publish.uwo.ca/~kgroling/NoSQL%20and%20NewSQL%20survey.pdf</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56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Cours en ligne de la société IPPON : Big Data Architectures et solutions</a:t>
            </a:r>
            <a:br>
              <a:rPr b="0" i="0" lang="fr-FR" sz="1800" u="none" cap="none" strike="noStrike">
                <a:latin typeface="Arial"/>
                <a:ea typeface="Arial"/>
                <a:cs typeface="Arial"/>
                <a:sym typeface="Arial"/>
              </a:rPr>
            </a:br>
            <a:r>
              <a:rPr b="0" i="0" lang="fr-FR" sz="2600" u="none" cap="none" strike="noStrike">
                <a:solidFill>
                  <a:srgbClr val="000000"/>
                </a:solidFill>
                <a:latin typeface="Twentieth Century"/>
                <a:ea typeface="Twentieth Century"/>
                <a:cs typeface="Twentieth Century"/>
                <a:sym typeface="Twentieth Century"/>
              </a:rPr>
              <a:t>http://explore-bigdata.fr/#chapitres</a:t>
            </a:r>
            <a:endParaRPr b="0" i="0" sz="26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5"/>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   </a:t>
            </a:r>
            <a:endParaRPr b="0" i="0" sz="4400" u="none" cap="none" strike="noStrike">
              <a:latin typeface="Arial"/>
              <a:ea typeface="Arial"/>
              <a:cs typeface="Arial"/>
              <a:sym typeface="Arial"/>
            </a:endParaRPr>
          </a:p>
        </p:txBody>
      </p:sp>
      <p:sp>
        <p:nvSpPr>
          <p:cNvPr id="225" name="Google Shape;225;p1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226" name="Google Shape;226;p15"/>
          <p:cNvSpPr/>
          <p:nvPr/>
        </p:nvSpPr>
        <p:spPr>
          <a:xfrm>
            <a:off x="612720" y="1600200"/>
            <a:ext cx="8151840" cy="5002200"/>
          </a:xfrm>
          <a:prstGeom prst="rect">
            <a:avLst/>
          </a:prstGeom>
          <a:noFill/>
          <a:ln>
            <a:noFill/>
          </a:ln>
        </p:spPr>
        <p:txBody>
          <a:bodyPr anchorCtr="0" anchor="t" bIns="45000" lIns="90000" spcFirstLastPara="1" rIns="90000" wrap="square" tIns="45000">
            <a:norm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Variété des données</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Hétérogènes</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Lacunaires</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Aberrantes </a:t>
            </a:r>
            <a:endParaRPr b="0" i="0" sz="26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Nécessité :</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d’une exploration et préparation des données</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d’une variété de méthodes spécifiques</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Exploitation conjointe !</a:t>
            </a:r>
            <a:endParaRPr b="0" i="0" sz="26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600" u="none" cap="none" strike="noStrike">
              <a:latin typeface="Arial"/>
              <a:ea typeface="Arial"/>
              <a:cs typeface="Arial"/>
              <a:sym typeface="Arial"/>
            </a:endParaRPr>
          </a:p>
        </p:txBody>
      </p:sp>
      <p:sp>
        <p:nvSpPr>
          <p:cNvPr id="227" name="Google Shape;227;p15"/>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Variété</a:t>
            </a:r>
            <a:endParaRPr b="0" i="0" sz="4400" u="none" cap="none" strike="noStrike">
              <a:latin typeface="Arial"/>
              <a:ea typeface="Arial"/>
              <a:cs typeface="Arial"/>
              <a:sym typeface="Arial"/>
            </a:endParaRPr>
          </a:p>
        </p:txBody>
      </p:sp>
      <p:pic>
        <p:nvPicPr>
          <p:cNvPr id="228" name="Google Shape;228;p15"/>
          <p:cNvPicPr preferRelativeResize="0"/>
          <p:nvPr/>
        </p:nvPicPr>
        <p:blipFill rotWithShape="1">
          <a:blip r:embed="rId3">
            <a:alphaModFix/>
          </a:blip>
          <a:srcRect b="0" l="0" r="0" t="0"/>
          <a:stretch/>
        </p:blipFill>
        <p:spPr>
          <a:xfrm>
            <a:off x="4970160" y="355680"/>
            <a:ext cx="3984840" cy="248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6"/>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Vitesse</a:t>
            </a:r>
            <a:endParaRPr b="0" i="0" sz="4400" u="none" cap="none" strike="noStrike">
              <a:latin typeface="Arial"/>
              <a:ea typeface="Arial"/>
              <a:cs typeface="Arial"/>
              <a:sym typeface="Arial"/>
            </a:endParaRPr>
          </a:p>
        </p:txBody>
      </p:sp>
      <p:sp>
        <p:nvSpPr>
          <p:cNvPr id="235" name="Google Shape;235;p1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236" name="Google Shape;236;p16"/>
          <p:cNvSpPr/>
          <p:nvPr/>
        </p:nvSpPr>
        <p:spPr>
          <a:xfrm>
            <a:off x="612720" y="1628280"/>
            <a:ext cx="8151840" cy="500220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Mise à jour des données et traitement quasi temps-réel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Ne pas manquer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Une vente </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Une fraude bancaire</a:t>
            </a:r>
            <a:endParaRPr b="0" i="0" sz="23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Et même jusqu’à une mise à jour du modèle en temps réel (ou très fréquemment)</a:t>
            </a:r>
            <a:endParaRPr b="0" i="0" sz="2900" u="none" cap="none" strike="noStrike">
              <a:latin typeface="Arial"/>
              <a:ea typeface="Arial"/>
              <a:cs typeface="Arial"/>
              <a:sym typeface="Arial"/>
            </a:endParaRPr>
          </a:p>
        </p:txBody>
      </p:sp>
      <p:pic>
        <p:nvPicPr>
          <p:cNvPr id="237" name="Google Shape;237;p16"/>
          <p:cNvPicPr preferRelativeResize="0"/>
          <p:nvPr/>
        </p:nvPicPr>
        <p:blipFill rotWithShape="1">
          <a:blip r:embed="rId3">
            <a:alphaModFix/>
          </a:blip>
          <a:srcRect b="0" l="0" r="0" t="0"/>
          <a:stretch/>
        </p:blipFill>
        <p:spPr>
          <a:xfrm>
            <a:off x="4038480" y="88920"/>
            <a:ext cx="4824720" cy="1658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7"/>
          <p:cNvSpPr/>
          <p:nvPr/>
        </p:nvSpPr>
        <p:spPr>
          <a:xfrm>
            <a:off x="612720" y="228600"/>
            <a:ext cx="8151840" cy="989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245" name="Google Shape;245;p17"/>
          <p:cNvPicPr preferRelativeResize="0"/>
          <p:nvPr/>
        </p:nvPicPr>
        <p:blipFill rotWithShape="1">
          <a:blip r:embed="rId3">
            <a:alphaModFix/>
          </a:blip>
          <a:srcRect b="0" l="-27031" r="-27031" t="0"/>
          <a:stretch/>
        </p:blipFill>
        <p:spPr>
          <a:xfrm>
            <a:off x="-1051200" y="0"/>
            <a:ext cx="11479320" cy="6329160"/>
          </a:xfrm>
          <a:prstGeom prst="rect">
            <a:avLst/>
          </a:prstGeom>
          <a:noFill/>
          <a:ln>
            <a:noFill/>
          </a:ln>
        </p:spPr>
      </p:pic>
      <p:sp>
        <p:nvSpPr>
          <p:cNvPr id="246" name="Google Shape;246;p17"/>
          <p:cNvSpPr/>
          <p:nvPr/>
        </p:nvSpPr>
        <p:spPr>
          <a:xfrm>
            <a:off x="-66960" y="6330600"/>
            <a:ext cx="50493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http://explore-bigdata.fr/presentation.html</a:t>
            </a:r>
            <a:endParaRPr b="0" i="0" sz="18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8"/>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Big Data ?</a:t>
            </a:r>
            <a:endParaRPr b="0" i="0" sz="4400" u="none" cap="none" strike="noStrike">
              <a:latin typeface="Arial"/>
              <a:ea typeface="Arial"/>
              <a:cs typeface="Arial"/>
              <a:sym typeface="Arial"/>
            </a:endParaRPr>
          </a:p>
        </p:txBody>
      </p:sp>
      <p:sp>
        <p:nvSpPr>
          <p:cNvPr id="253" name="Google Shape;253;p1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254" name="Google Shape;254;p18"/>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Big Data et Data Mining : objectif commun</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Extraire de l’information des masses de données</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Quand commence le Big Data ?</a:t>
            </a:r>
            <a:endParaRPr b="0" i="0" sz="2900" u="none" cap="none" strike="noStrike">
              <a:latin typeface="Arial"/>
              <a:ea typeface="Arial"/>
              <a:cs typeface="Arial"/>
              <a:sym typeface="Arial"/>
            </a:endParaRPr>
          </a:p>
        </p:txBody>
      </p:sp>
      <p:pic>
        <p:nvPicPr>
          <p:cNvPr id="255" name="Google Shape;255;p18"/>
          <p:cNvPicPr preferRelativeResize="0"/>
          <p:nvPr/>
        </p:nvPicPr>
        <p:blipFill rotWithShape="1">
          <a:blip r:embed="rId3">
            <a:alphaModFix/>
          </a:blip>
          <a:srcRect b="0" l="0" r="0" t="0"/>
          <a:stretch/>
        </p:blipFill>
        <p:spPr>
          <a:xfrm>
            <a:off x="1656000" y="4032000"/>
            <a:ext cx="5644800" cy="27302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9"/>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261" name="Google Shape;261;p19"/>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262" name="Google Shape;262;p1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0"/>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 Big Data Partout autour de nous</a:t>
            </a:r>
            <a:endParaRPr b="0" i="0" sz="4400" u="none" cap="none" strike="noStrike">
              <a:latin typeface="Arial"/>
              <a:ea typeface="Arial"/>
              <a:cs typeface="Arial"/>
              <a:sym typeface="Arial"/>
            </a:endParaRPr>
          </a:p>
        </p:txBody>
      </p:sp>
      <p:sp>
        <p:nvSpPr>
          <p:cNvPr id="269" name="Google Shape;269;p2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270" name="Google Shape;270;p20"/>
          <p:cNvSpPr/>
          <p:nvPr/>
        </p:nvSpPr>
        <p:spPr>
          <a:xfrm>
            <a:off x="612720" y="1600200"/>
            <a:ext cx="8151840" cy="5063400"/>
          </a:xfrm>
          <a:prstGeom prst="rect">
            <a:avLst/>
          </a:prstGeom>
          <a:noFill/>
          <a:ln>
            <a:noFill/>
          </a:ln>
        </p:spPr>
        <p:txBody>
          <a:bodyPr anchorCtr="0" anchor="t" bIns="45000" lIns="90000" spcFirstLastPara="1" rIns="90000" wrap="square" tIns="45000">
            <a:normAutofit/>
          </a:bodyPr>
          <a:lstStyle/>
          <a:p>
            <a:pPr indent="-272160" lvl="1" marL="640080" marR="0" rtl="0" algn="l">
              <a:lnSpc>
                <a:spcPct val="100000"/>
              </a:lnSpc>
              <a:spcBef>
                <a:spcPts val="0"/>
              </a:spcBef>
              <a:spcAft>
                <a:spcPts val="0"/>
              </a:spcAft>
              <a:buClr>
                <a:srgbClr val="94B6D2"/>
              </a:buClr>
              <a:buSzPts val="1330"/>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Transports</a:t>
            </a:r>
            <a:endParaRPr b="0" i="0" sz="19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425"/>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Fixation dynamique des prix des billets d’avion</a:t>
            </a:r>
            <a:endParaRPr b="0" i="0" sz="19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425"/>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Amélioration du trafic routier par géolocalisation</a:t>
            </a:r>
            <a:endParaRPr b="0" i="0" sz="1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330"/>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Marketing</a:t>
            </a:r>
            <a:endParaRPr b="0" i="0" sz="19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425"/>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Envoi de promotions de manière géolocalisée</a:t>
            </a:r>
            <a:endParaRPr b="0" i="0" sz="19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425"/>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Système de recommandation</a:t>
            </a:r>
            <a:endParaRPr b="0" i="0" sz="1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330"/>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Grande distribution</a:t>
            </a:r>
            <a:endParaRPr b="0" i="0" sz="19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425"/>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Analyse du ticket de caisse</a:t>
            </a:r>
            <a:endParaRPr b="0" i="0" sz="19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425"/>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Programme fidélité</a:t>
            </a:r>
            <a:endParaRPr b="0" i="0" sz="1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330"/>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Ressources humaines</a:t>
            </a:r>
            <a:endParaRPr b="0" i="0" sz="19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425"/>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Analyse des CV</a:t>
            </a:r>
            <a:endParaRPr b="0" i="0" sz="1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330"/>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Scientifiques</a:t>
            </a:r>
            <a:endParaRPr b="0" i="0" sz="19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425"/>
              <a:buFont typeface="Noto Sans Symbols"/>
              <a:buChar char="■"/>
            </a:pPr>
            <a:r>
              <a:rPr b="0" i="0" lang="fr-FR" sz="1900" u="none" cap="none" strike="noStrike">
                <a:solidFill>
                  <a:srgbClr val="000000"/>
                </a:solidFill>
                <a:latin typeface="Twentieth Century"/>
                <a:ea typeface="Twentieth Century"/>
                <a:cs typeface="Twentieth Century"/>
                <a:sym typeface="Twentieth Century"/>
              </a:rPr>
              <a:t>Météorologie, Génomique, Epidémiologie…</a:t>
            </a:r>
            <a:endParaRPr b="0" i="0" sz="1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900" u="none" cap="none"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3600" u="none" cap="none" strike="noStrike">
                <a:solidFill>
                  <a:srgbClr val="775F55"/>
                </a:solidFill>
                <a:latin typeface="Twentieth Century"/>
                <a:ea typeface="Twentieth Century"/>
                <a:cs typeface="Twentieth Century"/>
                <a:sym typeface="Twentieth Century"/>
              </a:rPr>
              <a:t>Le modèle économique des réseaux sociaux</a:t>
            </a:r>
            <a:endParaRPr b="0" i="0" sz="3600" u="none" cap="none" strike="noStrike">
              <a:latin typeface="Arial"/>
              <a:ea typeface="Arial"/>
              <a:cs typeface="Arial"/>
              <a:sym typeface="Arial"/>
            </a:endParaRPr>
          </a:p>
        </p:txBody>
      </p:sp>
      <p:sp>
        <p:nvSpPr>
          <p:cNvPr id="277" name="Google Shape;277;p2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278" name="Google Shape;278;p22"/>
          <p:cNvSpPr/>
          <p:nvPr/>
        </p:nvSpPr>
        <p:spPr>
          <a:xfrm>
            <a:off x="612720" y="1600200"/>
            <a:ext cx="8506080" cy="5114160"/>
          </a:xfrm>
          <a:prstGeom prst="rect">
            <a:avLst/>
          </a:prstGeom>
          <a:noFill/>
          <a:ln>
            <a:noFill/>
          </a:ln>
        </p:spPr>
        <p:txBody>
          <a:bodyPr anchorCtr="0" anchor="t" bIns="45000" lIns="90000" spcFirstLastPara="1" rIns="90000" wrap="square" tIns="45000">
            <a:norm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Fournir de services en échange de données </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Par exemple Facebook</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Connaissez-vous…</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Publication suggérée</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Publicité avec « J’aime » d’un de vos amis</a:t>
            </a:r>
            <a:endParaRPr b="0" i="0" sz="26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Par exemple Google</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Analyse du contenu des mails</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Analyse des publications des contacts</a:t>
            </a:r>
            <a:endParaRPr b="0" i="0" sz="26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Analyse marketing des réseaux sociaux</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Appétence par rapport à un produit</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Conception de nouveaux produits</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Organisation</a:t>
            </a:r>
            <a:endParaRPr b="0" i="0" sz="4400" u="none" cap="none" strike="noStrike">
              <a:latin typeface="Arial"/>
              <a:ea typeface="Arial"/>
              <a:cs typeface="Arial"/>
              <a:sym typeface="Arial"/>
            </a:endParaRPr>
          </a:p>
        </p:txBody>
      </p:sp>
      <p:sp>
        <p:nvSpPr>
          <p:cNvPr id="130" name="Google Shape;130;p2"/>
          <p:cNvSpPr/>
          <p:nvPr/>
        </p:nvSpPr>
        <p:spPr>
          <a:xfrm>
            <a:off x="612720" y="1600200"/>
            <a:ext cx="8529840" cy="462276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2 intervenants</a:t>
            </a:r>
            <a:endParaRPr b="0" i="0" sz="2900" u="none" cap="none" strike="noStrike">
              <a:latin typeface="Arial"/>
              <a:ea typeface="Arial"/>
              <a:cs typeface="Arial"/>
              <a:sym typeface="Arial"/>
            </a:endParaRPr>
          </a:p>
          <a:p>
            <a:pPr indent="-272880" lvl="1" marL="640080" marR="0" rtl="0" algn="l">
              <a:lnSpc>
                <a:spcPct val="100000"/>
              </a:lnSpc>
              <a:spcBef>
                <a:spcPts val="180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Nicolas Dugué</a:t>
            </a:r>
            <a:endParaRPr b="0" i="0" sz="2600" u="none" cap="none" strike="noStrike">
              <a:latin typeface="Arial"/>
              <a:ea typeface="Arial"/>
              <a:cs typeface="Arial"/>
              <a:sym typeface="Arial"/>
            </a:endParaRPr>
          </a:p>
          <a:p>
            <a:pPr indent="-227159"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Introduction au Big Data</a:t>
            </a:r>
            <a:endParaRPr b="0" i="0" sz="2300" u="none" cap="none" strike="noStrike">
              <a:solidFill>
                <a:srgbClr val="000000"/>
              </a:solidFill>
              <a:latin typeface="Twentieth Century"/>
              <a:ea typeface="Twentieth Century"/>
              <a:cs typeface="Twentieth Century"/>
              <a:sym typeface="Twentieth Century"/>
            </a:endParaRPr>
          </a:p>
          <a:p>
            <a:pPr indent="-263672" lvl="2" marL="914400" marR="0" rtl="0" algn="l">
              <a:lnSpc>
                <a:spcPct val="100000"/>
              </a:lnSpc>
              <a:spcBef>
                <a:spcPts val="499"/>
              </a:spcBef>
              <a:spcAft>
                <a:spcPts val="0"/>
              </a:spcAft>
              <a:buSzPts val="2300"/>
              <a:buFont typeface="Twentieth Century"/>
              <a:buChar char="■"/>
            </a:pPr>
            <a:r>
              <a:rPr lang="fr-FR" sz="2300">
                <a:latin typeface="Twentieth Century"/>
                <a:ea typeface="Twentieth Century"/>
                <a:cs typeface="Twentieth Century"/>
                <a:sym typeface="Twentieth Century"/>
              </a:rPr>
              <a:t>Algos de recommandation</a:t>
            </a:r>
            <a:endParaRPr sz="2300">
              <a:latin typeface="Twentieth Century"/>
              <a:ea typeface="Twentieth Century"/>
              <a:cs typeface="Twentieth Century"/>
              <a:sym typeface="Twentieth Century"/>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NoSQL</a:t>
            </a:r>
            <a:r>
              <a:rPr lang="fr-FR" sz="2300">
                <a:latin typeface="Twentieth Century"/>
                <a:ea typeface="Twentieth Century"/>
                <a:cs typeface="Twentieth Century"/>
                <a:sym typeface="Twentieth Century"/>
              </a:rPr>
              <a:t> avec MongoDB</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Complexité, structures de données</a:t>
            </a:r>
            <a:endParaRPr b="0" i="0" sz="2300" u="none" cap="none" strike="noStrike">
              <a:latin typeface="Arial"/>
              <a:ea typeface="Arial"/>
              <a:cs typeface="Arial"/>
              <a:sym typeface="Arial"/>
            </a:endParaRPr>
          </a:p>
          <a:p>
            <a:pPr indent="-272880" lvl="1" marL="640080" marR="0" rtl="0" algn="l">
              <a:lnSpc>
                <a:spcPct val="100000"/>
              </a:lnSpc>
              <a:spcBef>
                <a:spcPts val="1199"/>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Anthony Larcher</a:t>
            </a:r>
            <a:endParaRPr b="0" i="0" sz="2600" u="none" cap="none" strike="noStrike">
              <a:latin typeface="Arial"/>
              <a:ea typeface="Arial"/>
              <a:cs typeface="Arial"/>
              <a:sym typeface="Arial"/>
            </a:endParaRPr>
          </a:p>
          <a:p>
            <a:pPr indent="-227160" lvl="2" marL="914400" marR="0" rtl="0" algn="l">
              <a:lnSpc>
                <a:spcPct val="100000"/>
              </a:lnSpc>
              <a:spcBef>
                <a:spcPts val="11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Framework Big Data : </a:t>
            </a:r>
            <a:br>
              <a:rPr b="0" i="0" lang="fr-FR" sz="1800" u="none" cap="none" strike="noStrike">
                <a:latin typeface="Arial"/>
                <a:ea typeface="Arial"/>
                <a:cs typeface="Arial"/>
                <a:sym typeface="Arial"/>
              </a:rPr>
            </a:br>
            <a:r>
              <a:rPr b="0" i="0" lang="fr-FR" sz="2300" u="none" cap="none" strike="noStrike">
                <a:solidFill>
                  <a:srgbClr val="000000"/>
                </a:solidFill>
                <a:latin typeface="Twentieth Century"/>
                <a:ea typeface="Twentieth Century"/>
                <a:cs typeface="Twentieth Century"/>
                <a:sym typeface="Twentieth Century"/>
              </a:rPr>
              <a:t>- Hadoop</a:t>
            </a:r>
            <a:br>
              <a:rPr b="0" i="0" lang="fr-FR" sz="1800" u="none" cap="none" strike="noStrike">
                <a:latin typeface="Arial"/>
                <a:ea typeface="Arial"/>
                <a:cs typeface="Arial"/>
                <a:sym typeface="Arial"/>
              </a:rPr>
            </a:br>
            <a:r>
              <a:rPr b="0" i="0" lang="fr-FR" sz="2300" u="none" cap="none" strike="noStrike">
                <a:solidFill>
                  <a:srgbClr val="000000"/>
                </a:solidFill>
                <a:latin typeface="Twentieth Century"/>
                <a:ea typeface="Twentieth Century"/>
                <a:cs typeface="Twentieth Century"/>
                <a:sym typeface="Twentieth Century"/>
              </a:rPr>
              <a:t>- Système de stockage HDFS</a:t>
            </a:r>
            <a:br>
              <a:rPr b="0" i="0" lang="fr-FR" sz="1800" u="none" cap="none" strike="noStrike">
                <a:latin typeface="Arial"/>
                <a:ea typeface="Arial"/>
                <a:cs typeface="Arial"/>
                <a:sym typeface="Arial"/>
              </a:rPr>
            </a:br>
            <a:r>
              <a:rPr b="0" i="0" lang="fr-FR" sz="2300" u="none" cap="none" strike="noStrike">
                <a:solidFill>
                  <a:srgbClr val="000000"/>
                </a:solidFill>
                <a:latin typeface="Twentieth Century"/>
                <a:ea typeface="Twentieth Century"/>
                <a:cs typeface="Twentieth Century"/>
                <a:sym typeface="Twentieth Century"/>
              </a:rPr>
              <a:t>- Paradigme Map Reduce</a:t>
            </a:r>
            <a:endParaRPr b="0" i="0" sz="23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300" u="none" cap="none" strike="noStrike">
              <a:latin typeface="Arial"/>
              <a:ea typeface="Arial"/>
              <a:cs typeface="Arial"/>
              <a:sym typeface="Arial"/>
            </a:endParaRPr>
          </a:p>
        </p:txBody>
      </p:sp>
      <p:sp>
        <p:nvSpPr>
          <p:cNvPr id="131" name="Google Shape;131;p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B comme Big Brother?</a:t>
            </a:r>
            <a:endParaRPr b="0" i="0" sz="4400" u="none" cap="none" strike="noStrike">
              <a:latin typeface="Arial"/>
              <a:ea typeface="Arial"/>
              <a:cs typeface="Arial"/>
              <a:sym typeface="Arial"/>
            </a:endParaRPr>
          </a:p>
        </p:txBody>
      </p:sp>
      <p:sp>
        <p:nvSpPr>
          <p:cNvPr id="284" name="Google Shape;284;p2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285" name="Google Shape;285;p23"/>
          <p:cNvSpPr/>
          <p:nvPr/>
        </p:nvSpPr>
        <p:spPr>
          <a:xfrm>
            <a:off x="612720" y="1600200"/>
            <a:ext cx="815184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The complete Datafication of our world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Toute activité (humaine ou autre) laisse-t-elle une trace digitale??</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Mails, objets connectés, musiques, vidéos et livres électroniques, photos, déplacements, réseaux sociaux</a:t>
            </a:r>
            <a:endParaRPr b="0" i="0" sz="23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Données privées gérées sur:</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600" u="sng" cap="none" strike="noStrike">
                <a:solidFill>
                  <a:srgbClr val="0000FF"/>
                </a:solidFill>
                <a:latin typeface="Twentieth Century"/>
                <a:ea typeface="Twentieth Century"/>
                <a:cs typeface="Twentieth Century"/>
                <a:sym typeface="Twentieth Century"/>
                <a:hlinkClick r:id="rId3">
                  <a:extLst>
                    <a:ext uri="{A12FA001-AC4F-418D-AE19-62706E023703}">
                      <ahyp:hlinkClr val="tx"/>
                    </a:ext>
                  </a:extLst>
                </a:hlinkClick>
              </a:rPr>
              <a:t>http://www.google.com/settings/dashboard</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Courriels, contacts, agenda, documents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Historique de navigation, historique internet</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Vidéos youtube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4"/>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Solutions</a:t>
            </a:r>
            <a:r>
              <a:rPr lang="fr-FR" sz="4400">
                <a:solidFill>
                  <a:srgbClr val="775F55"/>
                </a:solidFill>
                <a:latin typeface="Twentieth Century"/>
                <a:ea typeface="Twentieth Century"/>
                <a:cs typeface="Twentieth Century"/>
                <a:sym typeface="Twentieth Century"/>
              </a:rPr>
              <a:t> </a:t>
            </a:r>
            <a:r>
              <a:rPr b="0" i="0" lang="fr-FR" sz="4400" u="none" cap="none" strike="noStrike">
                <a:solidFill>
                  <a:srgbClr val="775F55"/>
                </a:solidFill>
                <a:latin typeface="Twentieth Century"/>
                <a:ea typeface="Twentieth Century"/>
                <a:cs typeface="Twentieth Century"/>
                <a:sym typeface="Twentieth Century"/>
              </a:rPr>
              <a:t>?</a:t>
            </a:r>
            <a:endParaRPr b="0" i="0" sz="4400" u="none" cap="none" strike="noStrike">
              <a:latin typeface="Arial"/>
              <a:ea typeface="Arial"/>
              <a:cs typeface="Arial"/>
              <a:sym typeface="Arial"/>
            </a:endParaRPr>
          </a:p>
        </p:txBody>
      </p:sp>
      <p:sp>
        <p:nvSpPr>
          <p:cNvPr id="292" name="Google Shape;292;p2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293" name="Google Shape;293;p24"/>
          <p:cNvSpPr/>
          <p:nvPr/>
        </p:nvSpPr>
        <p:spPr>
          <a:xfrm>
            <a:off x="612720" y="1600200"/>
            <a:ext cx="8151840" cy="5114160"/>
          </a:xfrm>
          <a:prstGeom prst="rect">
            <a:avLst/>
          </a:prstGeom>
          <a:noFill/>
          <a:ln>
            <a:noFill/>
          </a:ln>
        </p:spPr>
        <p:txBody>
          <a:bodyPr anchorCtr="0" anchor="t" bIns="45000" lIns="90000" spcFirstLastPara="1" rIns="90000" wrap="square" tIns="45000">
            <a:normAutofit/>
          </a:bodyPr>
          <a:lstStyle/>
          <a:p>
            <a:pPr indent="-272160" lvl="1" marL="640080" marR="0" rtl="0" algn="l">
              <a:lnSpc>
                <a:spcPct val="100000"/>
              </a:lnSpc>
              <a:spcBef>
                <a:spcPts val="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Moteurs de recherche alternatifs?</a:t>
            </a:r>
            <a:endParaRPr b="0" i="0" sz="26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Proposition d’une recherche anonyme</a:t>
            </a:r>
            <a:endParaRPr b="0" i="0" sz="23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Ixquick, DuckDuckGo, StartPage…</a:t>
            </a:r>
            <a:endParaRPr b="0" i="0" sz="23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Qwant : le moteur 100% français!</a:t>
            </a:r>
            <a:endParaRPr b="0" i="0" sz="2300" u="none" cap="none" strike="noStrike">
              <a:latin typeface="Arial"/>
              <a:ea typeface="Arial"/>
              <a:cs typeface="Arial"/>
              <a:sym typeface="Arial"/>
            </a:endParaRPr>
          </a:p>
          <a:p>
            <a:pPr indent="-116902" lvl="2" marL="914400" marR="0" rtl="0" algn="l">
              <a:lnSpc>
                <a:spcPct val="100000"/>
              </a:lnSpc>
              <a:spcBef>
                <a:spcPts val="499"/>
              </a:spcBef>
              <a:spcAft>
                <a:spcPts val="0"/>
              </a:spcAft>
              <a:buClr>
                <a:srgbClr val="DD8047"/>
              </a:buClr>
              <a:buSzPts val="1725"/>
              <a:buFont typeface="Noto Sans Symbols"/>
              <a:buNone/>
            </a:pPr>
            <a:r>
              <a:t/>
            </a:r>
            <a:endParaRPr b="0" i="0" sz="2300" u="none" cap="none" strike="noStrike">
              <a:latin typeface="Arial"/>
              <a:ea typeface="Arial"/>
              <a:cs typeface="Arial"/>
              <a:sym typeface="Arial"/>
            </a:endParaRPr>
          </a:p>
          <a:p>
            <a:pPr indent="0" lvl="0" marL="0" marR="0" rtl="0" algn="l">
              <a:lnSpc>
                <a:spcPct val="100000"/>
              </a:lnSpc>
              <a:spcBef>
                <a:spcPts val="499"/>
              </a:spcBef>
              <a:spcAft>
                <a:spcPts val="0"/>
              </a:spcAft>
              <a:buNone/>
            </a:pPr>
            <a:r>
              <a:rPr lang="fr-FR" sz="2300">
                <a:latin typeface="Twentieth Century"/>
                <a:ea typeface="Twentieth Century"/>
                <a:cs typeface="Twentieth Century"/>
                <a:sym typeface="Twentieth Century"/>
              </a:rPr>
              <a:t>RGPD</a:t>
            </a:r>
            <a:endParaRPr sz="2600">
              <a:solidFill>
                <a:schemeClr val="dk1"/>
              </a:solidFill>
            </a:endParaRPr>
          </a:p>
          <a:p>
            <a:pPr indent="-226439" lvl="2" marL="914400" rtl="0" algn="l">
              <a:spcBef>
                <a:spcPts val="499"/>
              </a:spcBef>
              <a:spcAft>
                <a:spcPts val="0"/>
              </a:spcAft>
              <a:buClr>
                <a:srgbClr val="DD8047"/>
              </a:buClr>
              <a:buSzPts val="1725"/>
              <a:buFont typeface="Noto Sans Symbols"/>
              <a:buChar char="■"/>
            </a:pPr>
            <a:r>
              <a:rPr lang="fr-FR" sz="2300">
                <a:solidFill>
                  <a:schemeClr val="dk1"/>
                </a:solidFill>
                <a:latin typeface="Twentieth Century"/>
                <a:ea typeface="Twentieth Century"/>
                <a:cs typeface="Twentieth Century"/>
                <a:sym typeface="Twentieth Century"/>
              </a:rPr>
              <a:t>Ne collecter que ce qui est nécessaire</a:t>
            </a:r>
            <a:endParaRPr sz="2300">
              <a:solidFill>
                <a:schemeClr val="dk1"/>
              </a:solidFill>
            </a:endParaRPr>
          </a:p>
          <a:p>
            <a:pPr indent="-226439" lvl="2" marL="914400" rtl="0" algn="l">
              <a:spcBef>
                <a:spcPts val="499"/>
              </a:spcBef>
              <a:spcAft>
                <a:spcPts val="0"/>
              </a:spcAft>
              <a:buClr>
                <a:srgbClr val="DD8047"/>
              </a:buClr>
              <a:buSzPts val="1725"/>
              <a:buFont typeface="Noto Sans Symbols"/>
              <a:buChar char="■"/>
            </a:pPr>
            <a:r>
              <a:rPr lang="fr-FR" sz="2300">
                <a:solidFill>
                  <a:schemeClr val="dk1"/>
                </a:solidFill>
                <a:latin typeface="Twentieth Century"/>
                <a:ea typeface="Twentieth Century"/>
                <a:cs typeface="Twentieth Century"/>
                <a:sym typeface="Twentieth Century"/>
              </a:rPr>
              <a:t>Qui a accès aux données</a:t>
            </a:r>
            <a:endParaRPr sz="2300">
              <a:solidFill>
                <a:schemeClr val="dk1"/>
              </a:solidFill>
            </a:endParaRPr>
          </a:p>
          <a:p>
            <a:pPr indent="-226439" lvl="2" marL="914400" rtl="0" algn="l">
              <a:spcBef>
                <a:spcPts val="499"/>
              </a:spcBef>
              <a:spcAft>
                <a:spcPts val="0"/>
              </a:spcAft>
              <a:buClr>
                <a:srgbClr val="DD8047"/>
              </a:buClr>
              <a:buSzPts val="1725"/>
              <a:buFont typeface="Noto Sans Symbols"/>
              <a:buChar char="■"/>
            </a:pPr>
            <a:r>
              <a:rPr lang="fr-FR" sz="2300">
                <a:solidFill>
                  <a:schemeClr val="dk1"/>
                </a:solidFill>
                <a:latin typeface="Twentieth Century"/>
                <a:ea typeface="Twentieth Century"/>
                <a:cs typeface="Twentieth Century"/>
                <a:sym typeface="Twentieth Century"/>
              </a:rPr>
              <a:t>Durée de conservation</a:t>
            </a:r>
            <a:endParaRPr sz="2300">
              <a:solidFill>
                <a:schemeClr val="dk1"/>
              </a:solidFill>
              <a:latin typeface="Twentieth Century"/>
              <a:ea typeface="Twentieth Century"/>
              <a:cs typeface="Twentieth Century"/>
              <a:sym typeface="Twentieth Century"/>
            </a:endParaRPr>
          </a:p>
          <a:p>
            <a:pPr indent="-262952" lvl="2" marL="914400" rtl="0" algn="l">
              <a:spcBef>
                <a:spcPts val="499"/>
              </a:spcBef>
              <a:spcAft>
                <a:spcPts val="0"/>
              </a:spcAft>
              <a:buClr>
                <a:schemeClr val="dk1"/>
              </a:buClr>
              <a:buSzPts val="2300"/>
              <a:buFont typeface="Twentieth Century"/>
              <a:buChar char="■"/>
            </a:pPr>
            <a:r>
              <a:rPr lang="fr-FR" sz="2300">
                <a:solidFill>
                  <a:schemeClr val="dk1"/>
                </a:solidFill>
                <a:latin typeface="Twentieth Century"/>
                <a:ea typeface="Twentieth Century"/>
                <a:cs typeface="Twentieth Century"/>
                <a:sym typeface="Twentieth Century"/>
              </a:rPr>
              <a:t>Exercer son droit sur les données</a:t>
            </a:r>
            <a:endParaRPr sz="23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299" name="Google Shape;299;p26"/>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300" name="Google Shape;300;p2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p:nvPr/>
        </p:nvSpPr>
        <p:spPr>
          <a:xfrm>
            <a:off x="612720" y="228600"/>
            <a:ext cx="853092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Et les données dans tout ça?</a:t>
            </a:r>
            <a:endParaRPr b="0" i="0" sz="4400" u="none" cap="none" strike="noStrike">
              <a:latin typeface="Arial"/>
              <a:ea typeface="Arial"/>
              <a:cs typeface="Arial"/>
              <a:sym typeface="Arial"/>
            </a:endParaRPr>
          </a:p>
        </p:txBody>
      </p:sp>
      <p:sp>
        <p:nvSpPr>
          <p:cNvPr id="306" name="Google Shape;306;p2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307" name="Google Shape;307;p27"/>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Apparition des bases de données NoSQL</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Pourquoi le modèle historique n’est plus adapté?</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Y’a t-il des points communs à toutes ses solutions?</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Lesquelles choisir?</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Histoire</a:t>
            </a:r>
            <a:endParaRPr b="0" i="0" sz="4400" u="none" cap="none" strike="noStrike">
              <a:latin typeface="Arial"/>
              <a:ea typeface="Arial"/>
              <a:cs typeface="Arial"/>
              <a:sym typeface="Arial"/>
            </a:endParaRPr>
          </a:p>
        </p:txBody>
      </p:sp>
      <p:sp>
        <p:nvSpPr>
          <p:cNvPr id="314" name="Google Shape;314;p2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315" name="Google Shape;315;p28"/>
          <p:cNvSpPr/>
          <p:nvPr/>
        </p:nvSpPr>
        <p:spPr>
          <a:xfrm>
            <a:off x="612720" y="1600200"/>
            <a:ext cx="8151840" cy="489060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Evolution de la demande au niveau des données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1980-1995 : Stockage des données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1995-2005 : Compréhension des informations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2005-2010 : Fiabilité du contenu</a:t>
            </a:r>
            <a:endParaRPr b="0" i="0" sz="2600" u="none" cap="none" strike="noStrike">
              <a:latin typeface="Arial"/>
              <a:ea typeface="Arial"/>
              <a:cs typeface="Arial"/>
              <a:sym typeface="Arial"/>
            </a:endParaRPr>
          </a:p>
          <a:p>
            <a:pPr indent="0" lvl="0" marL="457200" marR="0" rtl="0" algn="l">
              <a:lnSpc>
                <a:spcPct val="100000"/>
              </a:lnSpc>
              <a:spcBef>
                <a:spcPts val="70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600" u="none" cap="none" strike="noStrike">
              <a:latin typeface="Arial"/>
              <a:ea typeface="Arial"/>
              <a:cs typeface="Arial"/>
              <a:sym typeface="Arial"/>
            </a:endParaRPr>
          </a:p>
        </p:txBody>
      </p:sp>
      <p:pic>
        <p:nvPicPr>
          <p:cNvPr id="316" name="Google Shape;316;p28"/>
          <p:cNvPicPr preferRelativeResize="0"/>
          <p:nvPr/>
        </p:nvPicPr>
        <p:blipFill>
          <a:blip r:embed="rId3">
            <a:alphaModFix/>
          </a:blip>
          <a:stretch>
            <a:fillRect/>
          </a:stretch>
        </p:blipFill>
        <p:spPr>
          <a:xfrm>
            <a:off x="1897925" y="3541975"/>
            <a:ext cx="5090376" cy="3316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Domination du SGBDR</a:t>
            </a:r>
            <a:endParaRPr b="0" i="0" sz="4400" u="none" cap="none" strike="noStrike">
              <a:latin typeface="Arial"/>
              <a:ea typeface="Arial"/>
              <a:cs typeface="Arial"/>
              <a:sym typeface="Arial"/>
            </a:endParaRPr>
          </a:p>
        </p:txBody>
      </p:sp>
      <p:sp>
        <p:nvSpPr>
          <p:cNvPr id="323" name="Google Shape;323;p2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324" name="Google Shape;324;p29"/>
          <p:cNvSpPr/>
          <p:nvPr/>
        </p:nvSpPr>
        <p:spPr>
          <a:xfrm>
            <a:off x="612720" y="1600200"/>
            <a:ext cx="8151840" cy="5002200"/>
          </a:xfrm>
          <a:prstGeom prst="rect">
            <a:avLst/>
          </a:prstGeom>
          <a:noFill/>
          <a:ln>
            <a:noFill/>
          </a:ln>
        </p:spPr>
        <p:txBody>
          <a:bodyPr anchorCtr="0" anchor="t" bIns="45000" lIns="90000" spcFirstLastPara="1" rIns="90000" wrap="square" tIns="45000">
            <a:normAutofit/>
          </a:bodyPr>
          <a:lstStyle/>
          <a:p>
            <a:pPr indent="-318599"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Domination quasi sans partage depuis 40 ans</a:t>
            </a:r>
            <a:endParaRPr b="0" i="0" sz="2900" u="none" cap="none" strike="noStrike">
              <a:solidFill>
                <a:srgbClr val="000000"/>
              </a:solidFill>
              <a:latin typeface="Twentieth Century"/>
              <a:ea typeface="Twentieth Century"/>
              <a:cs typeface="Twentieth Century"/>
              <a:sym typeface="Twentieth Century"/>
            </a:endParaRPr>
          </a:p>
          <a:p>
            <a:pPr indent="-392260" lvl="0" marL="320040" marR="0" rtl="0" algn="l">
              <a:lnSpc>
                <a:spcPct val="100000"/>
              </a:lnSpc>
              <a:spcBef>
                <a:spcPts val="0"/>
              </a:spcBef>
              <a:spcAft>
                <a:spcPts val="0"/>
              </a:spcAft>
              <a:buSzPts val="2900"/>
              <a:buFont typeface="Twentieth Century"/>
              <a:buChar char="◻"/>
            </a:pPr>
            <a:r>
              <a:rPr lang="fr-FR" sz="2900">
                <a:latin typeface="Twentieth Century"/>
                <a:ea typeface="Twentieth Century"/>
                <a:cs typeface="Twentieth Century"/>
                <a:sym typeface="Twentieth Century"/>
              </a:rPr>
              <a:t>ORM</a:t>
            </a:r>
            <a:endParaRPr sz="2900">
              <a:latin typeface="Twentieth Century"/>
              <a:ea typeface="Twentieth Century"/>
              <a:cs typeface="Twentieth Century"/>
              <a:sym typeface="Twentieth Century"/>
            </a:endParaRPr>
          </a:p>
          <a:p>
            <a:pPr indent="-318599"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Article du mathématicien Edgar Codd en 1970</a:t>
            </a:r>
            <a:endParaRPr b="0" i="0" sz="2900" u="none" cap="none" strike="noStrike">
              <a:latin typeface="Arial"/>
              <a:ea typeface="Arial"/>
              <a:cs typeface="Arial"/>
              <a:sym typeface="Arial"/>
            </a:endParaRPr>
          </a:p>
          <a:p>
            <a:pPr indent="-272879"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Fondement mathématiques : Algèbre relationnelle</a:t>
            </a:r>
            <a:endParaRPr b="0" i="0" sz="1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Pas une technologie vouée à l’obsolescence</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Mais un ensemble d’opérations mathématiques qui s’implémentent facilement en informatique</a:t>
            </a:r>
            <a:endParaRPr b="0" i="0" sz="2300" u="none" cap="none" strike="noStrike">
              <a:latin typeface="Arial"/>
              <a:ea typeface="Arial"/>
              <a:cs typeface="Arial"/>
              <a:sym typeface="Arial"/>
            </a:endParaRPr>
          </a:p>
          <a:p>
            <a:pPr indent="-227159" lvl="3" marL="1371600" marR="0" rtl="0" algn="l">
              <a:lnSpc>
                <a:spcPct val="100000"/>
              </a:lnSpc>
              <a:spcBef>
                <a:spcPts val="400"/>
              </a:spcBef>
              <a:spcAft>
                <a:spcPts val="0"/>
              </a:spcAft>
              <a:buClr>
                <a:srgbClr val="A5AB81"/>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Opération la plus importante : la jointure … mais gourmande…</a:t>
            </a:r>
            <a:endParaRPr b="0" i="0" sz="2000" u="none" cap="none" strike="noStrike">
              <a:latin typeface="Arial"/>
              <a:ea typeface="Arial"/>
              <a:cs typeface="Arial"/>
              <a:sym typeface="Arial"/>
            </a:endParaRPr>
          </a:p>
          <a:p>
            <a:pPr indent="-227159" lvl="3" marL="1371600" marR="0" rtl="0" algn="l">
              <a:lnSpc>
                <a:spcPct val="100000"/>
              </a:lnSpc>
              <a:spcBef>
                <a:spcPts val="400"/>
              </a:spcBef>
              <a:spcAft>
                <a:spcPts val="0"/>
              </a:spcAft>
              <a:buClr>
                <a:srgbClr val="A5AB81"/>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Associé à un langage déclaratif</a:t>
            </a:r>
            <a:endParaRPr b="0" i="0" sz="20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Cohérence et Intégrité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Notion de schémas et de transactions…</a:t>
            </a:r>
            <a:endParaRPr b="0" i="0" sz="2300" u="none" cap="none"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330" name="Google Shape;330;p30"/>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331" name="Google Shape;331;p3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1"/>
          <p:cNvSpPr/>
          <p:nvPr/>
        </p:nvSpPr>
        <p:spPr>
          <a:xfrm>
            <a:off x="612720" y="1517760"/>
            <a:ext cx="8151840" cy="525636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Exemple d’une transaction</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Transaction bancaire de 100€:</a:t>
            </a:r>
            <a:endParaRPr b="0" i="0" sz="2900" u="none" cap="none" strike="noStrike">
              <a:latin typeface="Arial"/>
              <a:ea typeface="Arial"/>
              <a:cs typeface="Arial"/>
              <a:sym typeface="Arial"/>
            </a:endParaRPr>
          </a:p>
          <a:p>
            <a:pPr indent="-513000" lvl="1" marL="880199" marR="0" rtl="0" algn="l">
              <a:lnSpc>
                <a:spcPct val="100000"/>
              </a:lnSpc>
              <a:spcBef>
                <a:spcPts val="550"/>
              </a:spcBef>
              <a:spcAft>
                <a:spcPts val="0"/>
              </a:spcAft>
              <a:buClr>
                <a:srgbClr val="94B6D2"/>
              </a:buClr>
              <a:buSzPts val="1820"/>
              <a:buFont typeface="Twentieth Century"/>
              <a:buAutoNum type="arabicPeriod"/>
            </a:pPr>
            <a:r>
              <a:rPr b="0" i="0" lang="fr-FR" sz="2600" u="none" cap="none" strike="noStrike">
                <a:solidFill>
                  <a:srgbClr val="000000"/>
                </a:solidFill>
                <a:latin typeface="Twentieth Century"/>
                <a:ea typeface="Twentieth Century"/>
                <a:cs typeface="Twentieth Century"/>
                <a:sym typeface="Twentieth Century"/>
              </a:rPr>
              <a:t>Compte bancaire de Luke débité de 100€</a:t>
            </a:r>
            <a:endParaRPr b="0" i="0" sz="2600" u="none" cap="none" strike="noStrike">
              <a:latin typeface="Arial"/>
              <a:ea typeface="Arial"/>
              <a:cs typeface="Arial"/>
              <a:sym typeface="Arial"/>
            </a:endParaRPr>
          </a:p>
          <a:p>
            <a:pPr indent="-513000" lvl="1" marL="880199" marR="0" rtl="0" algn="l">
              <a:lnSpc>
                <a:spcPct val="100000"/>
              </a:lnSpc>
              <a:spcBef>
                <a:spcPts val="550"/>
              </a:spcBef>
              <a:spcAft>
                <a:spcPts val="0"/>
              </a:spcAft>
              <a:buClr>
                <a:srgbClr val="94B6D2"/>
              </a:buClr>
              <a:buSzPts val="1820"/>
              <a:buFont typeface="Twentieth Century"/>
              <a:buAutoNum type="arabicPeriod"/>
            </a:pPr>
            <a:r>
              <a:rPr b="0" i="0" lang="fr-FR" sz="2600" u="none" cap="none" strike="noStrike">
                <a:solidFill>
                  <a:srgbClr val="000000"/>
                </a:solidFill>
                <a:latin typeface="Twentieth Century"/>
                <a:ea typeface="Twentieth Century"/>
                <a:cs typeface="Twentieth Century"/>
                <a:sym typeface="Twentieth Century"/>
              </a:rPr>
              <a:t>Compte bancaire de Leia crédité de 100€</a:t>
            </a:r>
            <a:endParaRPr b="0" i="0" sz="2600" u="none" cap="none" strike="noStrike">
              <a:latin typeface="Arial"/>
              <a:ea typeface="Arial"/>
              <a:cs typeface="Arial"/>
              <a:sym typeface="Arial"/>
            </a:endParaRPr>
          </a:p>
          <a:p>
            <a:pPr indent="-513000" lvl="1" marL="880199" marR="0" rtl="0" algn="l">
              <a:lnSpc>
                <a:spcPct val="100000"/>
              </a:lnSpc>
              <a:spcBef>
                <a:spcPts val="550"/>
              </a:spcBef>
              <a:spcAft>
                <a:spcPts val="0"/>
              </a:spcAft>
              <a:buClr>
                <a:srgbClr val="94B6D2"/>
              </a:buClr>
              <a:buSzPts val="1820"/>
              <a:buFont typeface="Twentieth Century"/>
              <a:buAutoNum type="arabicPeriod"/>
            </a:pPr>
            <a:r>
              <a:rPr b="0" i="0" lang="fr-FR" sz="2600" u="none" cap="none" strike="noStrike">
                <a:solidFill>
                  <a:srgbClr val="000000"/>
                </a:solidFill>
                <a:latin typeface="Twentieth Century"/>
                <a:ea typeface="Twentieth Century"/>
                <a:cs typeface="Twentieth Century"/>
                <a:sym typeface="Twentieth Century"/>
              </a:rPr>
              <a:t>Mise à jour autres informations</a:t>
            </a:r>
            <a:endParaRPr b="0" i="0" sz="2600" u="none" cap="none" strike="noStrike">
              <a:latin typeface="Arial"/>
              <a:ea typeface="Arial"/>
              <a:cs typeface="Arial"/>
              <a:sym typeface="Arial"/>
            </a:endParaRPr>
          </a:p>
        </p:txBody>
      </p:sp>
      <p:sp>
        <p:nvSpPr>
          <p:cNvPr id="337" name="Google Shape;337;p31"/>
          <p:cNvSpPr/>
          <p:nvPr/>
        </p:nvSpPr>
        <p:spPr>
          <a:xfrm>
            <a:off x="612720" y="228600"/>
            <a:ext cx="83372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 modèle transactionnel des SGBDR</a:t>
            </a:r>
            <a:endParaRPr b="0" i="0" sz="4400" u="none" cap="none" strike="noStrike">
              <a:latin typeface="Arial"/>
              <a:ea typeface="Arial"/>
              <a:cs typeface="Arial"/>
              <a:sym typeface="Arial"/>
            </a:endParaRPr>
          </a:p>
        </p:txBody>
      </p:sp>
      <p:sp>
        <p:nvSpPr>
          <p:cNvPr id="338" name="Google Shape;338;p31"/>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339" name="Google Shape;339;p31"/>
          <p:cNvPicPr preferRelativeResize="0"/>
          <p:nvPr/>
        </p:nvPicPr>
        <p:blipFill rotWithShape="1">
          <a:blip r:embed="rId3">
            <a:alphaModFix/>
          </a:blip>
          <a:srcRect b="2205" l="0" r="0" t="2205"/>
          <a:stretch/>
        </p:blipFill>
        <p:spPr>
          <a:xfrm>
            <a:off x="3586320" y="2709360"/>
            <a:ext cx="2162520" cy="1191960"/>
          </a:xfrm>
          <a:prstGeom prst="rect">
            <a:avLst/>
          </a:prstGeom>
          <a:noFill/>
          <a:ln>
            <a:noFill/>
          </a:ln>
        </p:spPr>
      </p:pic>
      <p:pic>
        <p:nvPicPr>
          <p:cNvPr id="340" name="Google Shape;340;p31"/>
          <p:cNvPicPr preferRelativeResize="0"/>
          <p:nvPr/>
        </p:nvPicPr>
        <p:blipFill rotWithShape="1">
          <a:blip r:embed="rId4">
            <a:alphaModFix/>
          </a:blip>
          <a:srcRect b="0" l="0" r="0" t="0"/>
          <a:stretch/>
        </p:blipFill>
        <p:spPr>
          <a:xfrm>
            <a:off x="1339920" y="2382480"/>
            <a:ext cx="1974600" cy="1965600"/>
          </a:xfrm>
          <a:prstGeom prst="rect">
            <a:avLst/>
          </a:prstGeom>
          <a:noFill/>
          <a:ln>
            <a:noFill/>
          </a:ln>
        </p:spPr>
      </p:pic>
      <p:pic>
        <p:nvPicPr>
          <p:cNvPr id="341" name="Google Shape;341;p31"/>
          <p:cNvPicPr preferRelativeResize="0"/>
          <p:nvPr/>
        </p:nvPicPr>
        <p:blipFill rotWithShape="1">
          <a:blip r:embed="rId5">
            <a:alphaModFix/>
          </a:blip>
          <a:srcRect b="0" l="0" r="0" t="0"/>
          <a:stretch/>
        </p:blipFill>
        <p:spPr>
          <a:xfrm>
            <a:off x="5806440" y="2312640"/>
            <a:ext cx="2035800" cy="2035800"/>
          </a:xfrm>
          <a:prstGeom prst="rect">
            <a:avLst/>
          </a:prstGeom>
          <a:noFill/>
          <a:ln>
            <a:noFill/>
          </a:ln>
        </p:spPr>
      </p:pic>
      <p:sp>
        <p:nvSpPr>
          <p:cNvPr id="342" name="Google Shape;342;p31"/>
          <p:cNvSpPr/>
          <p:nvPr/>
        </p:nvSpPr>
        <p:spPr>
          <a:xfrm>
            <a:off x="2009160" y="4164840"/>
            <a:ext cx="71208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Luke</a:t>
            </a:r>
            <a:endParaRPr b="0" i="0" sz="1800" u="none" cap="none" strike="noStrike">
              <a:latin typeface="Arial"/>
              <a:ea typeface="Arial"/>
              <a:cs typeface="Arial"/>
              <a:sym typeface="Arial"/>
            </a:endParaRPr>
          </a:p>
        </p:txBody>
      </p:sp>
      <p:sp>
        <p:nvSpPr>
          <p:cNvPr id="343" name="Google Shape;343;p31"/>
          <p:cNvSpPr/>
          <p:nvPr/>
        </p:nvSpPr>
        <p:spPr>
          <a:xfrm>
            <a:off x="6504840" y="4164840"/>
            <a:ext cx="6465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Leia</a:t>
            </a:r>
            <a:endParaRPr b="0" i="0" sz="1800" u="none" cap="none"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Contraintes </a:t>
            </a:r>
            <a:r>
              <a:rPr b="0" i="0" lang="fr-FR" sz="4400" u="none" cap="none" strike="noStrike">
                <a:solidFill>
                  <a:srgbClr val="7BA79D"/>
                </a:solidFill>
                <a:latin typeface="Twentieth Century"/>
                <a:ea typeface="Twentieth Century"/>
                <a:cs typeface="Twentieth Century"/>
                <a:sym typeface="Twentieth Century"/>
              </a:rPr>
              <a:t>A</a:t>
            </a:r>
            <a:r>
              <a:rPr b="0" i="0" lang="fr-FR" sz="4400" u="none" cap="none" strike="noStrike">
                <a:solidFill>
                  <a:srgbClr val="775F55"/>
                </a:solidFill>
                <a:latin typeface="Twentieth Century"/>
                <a:ea typeface="Twentieth Century"/>
                <a:cs typeface="Twentieth Century"/>
                <a:sym typeface="Twentieth Century"/>
              </a:rPr>
              <a:t>CID</a:t>
            </a:r>
            <a:endParaRPr b="0" i="0" sz="4400" u="none" cap="none" strike="noStrike">
              <a:latin typeface="Arial"/>
              <a:ea typeface="Arial"/>
              <a:cs typeface="Arial"/>
              <a:sym typeface="Arial"/>
            </a:endParaRPr>
          </a:p>
        </p:txBody>
      </p:sp>
      <p:sp>
        <p:nvSpPr>
          <p:cNvPr id="349" name="Google Shape;349;p3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350" name="Google Shape;350;p32"/>
          <p:cNvSpPr/>
          <p:nvPr/>
        </p:nvSpPr>
        <p:spPr>
          <a:xfrm>
            <a:off x="612720" y="1600200"/>
            <a:ext cx="8151840" cy="493128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7BA79D"/>
                </a:solidFill>
                <a:latin typeface="Twentieth Century"/>
                <a:ea typeface="Twentieth Century"/>
                <a:cs typeface="Twentieth Century"/>
                <a:sym typeface="Twentieth Century"/>
              </a:rPr>
              <a:t>A</a:t>
            </a:r>
            <a:r>
              <a:rPr b="0" i="0" lang="fr-FR" sz="2900" u="none" cap="none" strike="noStrike">
                <a:solidFill>
                  <a:srgbClr val="000000"/>
                </a:solidFill>
                <a:latin typeface="Twentieth Century"/>
                <a:ea typeface="Twentieth Century"/>
                <a:cs typeface="Twentieth Century"/>
                <a:sym typeface="Twentieth Century"/>
              </a:rPr>
              <a:t>tomicité</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L’ensemble des opérations liées à une transaction est indivisible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Tout : L’ensemble des opérations est réalisé sans aucune erreur</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300" u="none" cap="none" strike="noStrike">
                <a:solidFill>
                  <a:srgbClr val="000000"/>
                </a:solidFill>
                <a:latin typeface="Twentieth Century"/>
                <a:ea typeface="Twentieth Century"/>
                <a:cs typeface="Twentieth Century"/>
                <a:sym typeface="Twentieth Century"/>
              </a:rPr>
              <a:t>OU</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Rien : L’ensemble des opérations est annulé car une opération a levé une erreur</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Exemple :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Le compte de Luke ne peut pas être débité si celui de Leia n’est pas crédité</a:t>
            </a:r>
            <a:endParaRPr b="0" i="0" sz="2300" u="none" cap="none"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Contraintes A</a:t>
            </a:r>
            <a:r>
              <a:rPr b="0" i="0" lang="fr-FR" sz="4400" u="none" cap="none" strike="noStrike">
                <a:solidFill>
                  <a:srgbClr val="7BA79D"/>
                </a:solidFill>
                <a:latin typeface="Twentieth Century"/>
                <a:ea typeface="Twentieth Century"/>
                <a:cs typeface="Twentieth Century"/>
                <a:sym typeface="Twentieth Century"/>
              </a:rPr>
              <a:t>C</a:t>
            </a:r>
            <a:r>
              <a:rPr b="0" i="0" lang="fr-FR" sz="4400" u="none" cap="none" strike="noStrike">
                <a:solidFill>
                  <a:srgbClr val="775F55"/>
                </a:solidFill>
                <a:latin typeface="Twentieth Century"/>
                <a:ea typeface="Twentieth Century"/>
                <a:cs typeface="Twentieth Century"/>
                <a:sym typeface="Twentieth Century"/>
              </a:rPr>
              <a:t>ID</a:t>
            </a:r>
            <a:endParaRPr b="0" i="0" sz="4400" u="none" cap="none" strike="noStrike">
              <a:latin typeface="Arial"/>
              <a:ea typeface="Arial"/>
              <a:cs typeface="Arial"/>
              <a:sym typeface="Arial"/>
            </a:endParaRPr>
          </a:p>
        </p:txBody>
      </p:sp>
      <p:sp>
        <p:nvSpPr>
          <p:cNvPr id="357" name="Google Shape;357;p3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358" name="Google Shape;358;p33"/>
          <p:cNvSpPr/>
          <p:nvPr/>
        </p:nvSpPr>
        <p:spPr>
          <a:xfrm>
            <a:off x="612720" y="1600200"/>
            <a:ext cx="8151840" cy="493128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7BA79D"/>
                </a:solidFill>
                <a:latin typeface="Twentieth Century"/>
                <a:ea typeface="Twentieth Century"/>
                <a:cs typeface="Twentieth Century"/>
                <a:sym typeface="Twentieth Century"/>
              </a:rPr>
              <a:t>C</a:t>
            </a:r>
            <a:r>
              <a:rPr b="0" i="0" lang="fr-FR" sz="2900" u="none" cap="none" strike="noStrike">
                <a:solidFill>
                  <a:srgbClr val="000000"/>
                </a:solidFill>
                <a:latin typeface="Twentieth Century"/>
                <a:ea typeface="Twentieth Century"/>
                <a:cs typeface="Twentieth Century"/>
                <a:sym typeface="Twentieth Century"/>
              </a:rPr>
              <a:t>ohérence</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Les modifications apportées doivent être valides en fin de transaction</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300" u="none" cap="none" strike="noStrike">
                <a:solidFill>
                  <a:srgbClr val="000000"/>
                </a:solidFill>
                <a:latin typeface="Noto Sans Symbols"/>
                <a:ea typeface="Noto Sans Symbols"/>
                <a:cs typeface="Noto Sans Symbols"/>
                <a:sym typeface="Noto Sans Symbols"/>
              </a:rPr>
              <a:t>🡪</a:t>
            </a:r>
            <a:r>
              <a:rPr b="0" i="0" lang="fr-FR" sz="2300" u="none" cap="none" strike="noStrike">
                <a:solidFill>
                  <a:srgbClr val="000000"/>
                </a:solidFill>
                <a:latin typeface="Twentieth Century"/>
                <a:ea typeface="Twentieth Century"/>
                <a:cs typeface="Twentieth Century"/>
                <a:sym typeface="Twentieth Century"/>
              </a:rPr>
              <a:t>Conformes à la base et à ses contraintes d’intégrité</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Cohérence à l’instant T et T+1</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Si une ou plusieurs opérations met(tent) en cause l’intégrité alors :</a:t>
            </a:r>
            <a:endParaRPr b="0" i="0" sz="2300" u="none" cap="none" strike="noStrike">
              <a:latin typeface="Arial"/>
              <a:ea typeface="Arial"/>
              <a:cs typeface="Arial"/>
              <a:sym typeface="Arial"/>
            </a:endParaRPr>
          </a:p>
          <a:p>
            <a:pPr indent="-227159" lvl="3" marL="1371600" marR="0" rtl="0" algn="l">
              <a:lnSpc>
                <a:spcPct val="100000"/>
              </a:lnSpc>
              <a:spcBef>
                <a:spcPts val="400"/>
              </a:spcBef>
              <a:spcAft>
                <a:spcPts val="0"/>
              </a:spcAft>
              <a:buClr>
                <a:srgbClr val="A5AB81"/>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L’ensemble des opérations est annulé</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000" u="none" cap="none" strike="noStrike">
                <a:solidFill>
                  <a:srgbClr val="000000"/>
                </a:solidFill>
                <a:latin typeface="Twentieth Century"/>
                <a:ea typeface="Twentieth Century"/>
                <a:cs typeface="Twentieth Century"/>
                <a:sym typeface="Twentieth Century"/>
              </a:rPr>
              <a:t>OU</a:t>
            </a:r>
            <a:endParaRPr b="0" i="0" sz="2000" u="none" cap="none" strike="noStrike">
              <a:latin typeface="Arial"/>
              <a:ea typeface="Arial"/>
              <a:cs typeface="Arial"/>
              <a:sym typeface="Arial"/>
            </a:endParaRPr>
          </a:p>
          <a:p>
            <a:pPr indent="-227159" lvl="3" marL="1371600" marR="0" rtl="0" algn="l">
              <a:lnSpc>
                <a:spcPct val="100000"/>
              </a:lnSpc>
              <a:spcBef>
                <a:spcPts val="400"/>
              </a:spcBef>
              <a:spcAft>
                <a:spcPts val="0"/>
              </a:spcAft>
              <a:buClr>
                <a:srgbClr val="A5AB81"/>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Le système modifie les données dépendantes</a:t>
            </a:r>
            <a:endParaRPr b="0" i="0" sz="20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Exemple :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Le compte de Luke ne peut pas être débité si celui-ci devient négatif et que cela n’est pas autorisé</a:t>
            </a:r>
            <a:endParaRPr b="0" i="0" sz="23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137" name="Google Shape;137;p3"/>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138" name="Google Shape;138;p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4"/>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Contraintes AC</a:t>
            </a:r>
            <a:r>
              <a:rPr b="0" i="0" lang="fr-FR" sz="4400" u="none" cap="none" strike="noStrike">
                <a:solidFill>
                  <a:srgbClr val="7BA79D"/>
                </a:solidFill>
                <a:latin typeface="Twentieth Century"/>
                <a:ea typeface="Twentieth Century"/>
                <a:cs typeface="Twentieth Century"/>
                <a:sym typeface="Twentieth Century"/>
              </a:rPr>
              <a:t>I</a:t>
            </a:r>
            <a:r>
              <a:rPr b="0" i="0" lang="fr-FR" sz="4400" u="none" cap="none" strike="noStrike">
                <a:solidFill>
                  <a:srgbClr val="775F55"/>
                </a:solidFill>
                <a:latin typeface="Twentieth Century"/>
                <a:ea typeface="Twentieth Century"/>
                <a:cs typeface="Twentieth Century"/>
                <a:sym typeface="Twentieth Century"/>
              </a:rPr>
              <a:t>D</a:t>
            </a:r>
            <a:endParaRPr b="0" i="0" sz="4400" u="none" cap="none" strike="noStrike">
              <a:latin typeface="Arial"/>
              <a:ea typeface="Arial"/>
              <a:cs typeface="Arial"/>
              <a:sym typeface="Arial"/>
            </a:endParaRPr>
          </a:p>
        </p:txBody>
      </p:sp>
      <p:sp>
        <p:nvSpPr>
          <p:cNvPr id="365" name="Google Shape;365;p3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366" name="Google Shape;366;p34"/>
          <p:cNvSpPr/>
          <p:nvPr/>
        </p:nvSpPr>
        <p:spPr>
          <a:xfrm>
            <a:off x="612720" y="1600200"/>
            <a:ext cx="8151840" cy="493128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7BA79D"/>
                </a:solidFill>
                <a:latin typeface="Twentieth Century"/>
                <a:ea typeface="Twentieth Century"/>
                <a:cs typeface="Twentieth Century"/>
                <a:sym typeface="Twentieth Century"/>
              </a:rPr>
              <a:t>I</a:t>
            </a:r>
            <a:r>
              <a:rPr b="0" i="0" lang="fr-FR" sz="2900" u="none" cap="none" strike="noStrike">
                <a:solidFill>
                  <a:srgbClr val="000000"/>
                </a:solidFill>
                <a:latin typeface="Twentieth Century"/>
                <a:ea typeface="Twentieth Century"/>
                <a:cs typeface="Twentieth Century"/>
                <a:sym typeface="Twentieth Century"/>
              </a:rPr>
              <a:t>solation</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Toute modification de la base au cours d’une transaction doit être invisible aux autres transactions</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Seuls les états terminaux sont visibles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300" u="none" cap="none" strike="noStrike">
                <a:solidFill>
                  <a:srgbClr val="000000"/>
                </a:solidFill>
                <a:latin typeface="Noto Sans Symbols"/>
                <a:ea typeface="Noto Sans Symbols"/>
                <a:cs typeface="Noto Sans Symbols"/>
                <a:sym typeface="Noto Sans Symbols"/>
              </a:rPr>
              <a:t>🡪</a:t>
            </a:r>
            <a:r>
              <a:rPr b="0" i="0" lang="fr-FR" sz="2300" u="none" cap="none" strike="noStrike">
                <a:solidFill>
                  <a:srgbClr val="000000"/>
                </a:solidFill>
                <a:latin typeface="Twentieth Century"/>
                <a:ea typeface="Twentieth Century"/>
                <a:cs typeface="Twentieth Century"/>
                <a:sym typeface="Twentieth Century"/>
              </a:rPr>
              <a:t> Invisibilité des états intermédiaires de la base</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Exemple :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Le compte de Luke ne peut pas être affiché avec un solde(T)-100€ si celui-ci de Leia n’est pas affiché avec un solde(T)+100€ </a:t>
            </a:r>
            <a:endParaRPr b="0" i="0" sz="2300" u="none" cap="none"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Contraintes ACI</a:t>
            </a:r>
            <a:r>
              <a:rPr b="0" i="0" lang="fr-FR" sz="4400" u="none" cap="none" strike="noStrike">
                <a:solidFill>
                  <a:srgbClr val="7BA79D"/>
                </a:solidFill>
                <a:latin typeface="Twentieth Century"/>
                <a:ea typeface="Twentieth Century"/>
                <a:cs typeface="Twentieth Century"/>
                <a:sym typeface="Twentieth Century"/>
              </a:rPr>
              <a:t>D</a:t>
            </a:r>
            <a:endParaRPr b="0" i="0" sz="4400" u="none" cap="none" strike="noStrike">
              <a:latin typeface="Arial"/>
              <a:ea typeface="Arial"/>
              <a:cs typeface="Arial"/>
              <a:sym typeface="Arial"/>
            </a:endParaRPr>
          </a:p>
        </p:txBody>
      </p:sp>
      <p:sp>
        <p:nvSpPr>
          <p:cNvPr id="373" name="Google Shape;373;p3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374" name="Google Shape;374;p35"/>
          <p:cNvSpPr/>
          <p:nvPr/>
        </p:nvSpPr>
        <p:spPr>
          <a:xfrm>
            <a:off x="612720" y="1600200"/>
            <a:ext cx="8151840" cy="493128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7BA79D"/>
                </a:solidFill>
                <a:latin typeface="Twentieth Century"/>
                <a:ea typeface="Twentieth Century"/>
                <a:cs typeface="Twentieth Century"/>
                <a:sym typeface="Twentieth Century"/>
              </a:rPr>
              <a:t>D</a:t>
            </a:r>
            <a:r>
              <a:rPr b="0" i="0" lang="fr-FR" sz="2900" u="none" cap="none" strike="noStrike">
                <a:solidFill>
                  <a:srgbClr val="000000"/>
                </a:solidFill>
                <a:latin typeface="Twentieth Century"/>
                <a:ea typeface="Twentieth Century"/>
                <a:cs typeface="Twentieth Century"/>
                <a:sym typeface="Twentieth Century"/>
              </a:rPr>
              <a:t>urabilité</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Toutes modifications apportées lors d’une transaction réussie sont définitives.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Ne peuvent disparaître suite à un problème technique.</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Exemple :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Le compte de Leia est crédité ne peut apparaître avec un solde ne tenant pas compte du crédit si la transaction a été validée. Et ce, même en cas de dysfonctionnement et restauration du système.</a:t>
            </a:r>
            <a:endParaRPr b="0" i="0" sz="2300" u="none" cap="none"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6"/>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3600" u="none" cap="none" strike="noStrike">
                <a:solidFill>
                  <a:srgbClr val="775F55"/>
                </a:solidFill>
                <a:latin typeface="Twentieth Century"/>
                <a:ea typeface="Twentieth Century"/>
                <a:cs typeface="Twentieth Century"/>
                <a:sym typeface="Twentieth Century"/>
              </a:rPr>
              <a:t>Quelques mécanismes de garantie ACID</a:t>
            </a:r>
            <a:endParaRPr b="0" i="0" sz="3600" u="none" cap="none" strike="noStrike">
              <a:latin typeface="Arial"/>
              <a:ea typeface="Arial"/>
              <a:cs typeface="Arial"/>
              <a:sym typeface="Arial"/>
            </a:endParaRPr>
          </a:p>
        </p:txBody>
      </p:sp>
      <p:sp>
        <p:nvSpPr>
          <p:cNvPr id="381" name="Google Shape;381;p3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382" name="Google Shape;382;p36"/>
          <p:cNvSpPr/>
          <p:nvPr/>
        </p:nvSpPr>
        <p:spPr>
          <a:xfrm>
            <a:off x="612720" y="1600200"/>
            <a:ext cx="8151840" cy="516492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Notion de bloc transactionnel en SQL Standard</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Start transaction … commit;</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savepoint et rollback</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300" u="none" cap="none" strike="noStrike">
                <a:solidFill>
                  <a:srgbClr val="DD8047"/>
                </a:solidFill>
                <a:latin typeface="Twentieth Century"/>
                <a:ea typeface="Twentieth Century"/>
                <a:cs typeface="Twentieth Century"/>
                <a:sym typeface="Twentieth Century"/>
              </a:rPr>
              <a:t>	</a:t>
            </a:r>
            <a:r>
              <a:rPr b="0" i="0" lang="fr-FR" sz="2300" u="none" cap="none" strike="noStrike">
                <a:solidFill>
                  <a:srgbClr val="DD8047"/>
                </a:solidFill>
                <a:latin typeface="Noto Sans Symbols"/>
                <a:ea typeface="Noto Sans Symbols"/>
                <a:cs typeface="Noto Sans Symbols"/>
                <a:sym typeface="Noto Sans Symbols"/>
              </a:rPr>
              <a:t>🡪</a:t>
            </a:r>
            <a:r>
              <a:rPr b="0" i="0" lang="fr-FR" sz="2300" u="none" cap="none" strike="noStrike">
                <a:solidFill>
                  <a:srgbClr val="DD8047"/>
                </a:solidFill>
                <a:latin typeface="Twentieth Century"/>
                <a:ea typeface="Twentieth Century"/>
                <a:cs typeface="Twentieth Century"/>
                <a:sym typeface="Twentieth Century"/>
              </a:rPr>
              <a:t>Atomicité, Cohérence</a:t>
            </a:r>
            <a:endParaRPr b="0" i="0" sz="23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Définition de différents niveaux de verrouillage</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300" u="none" cap="none" strike="noStrike">
                <a:solidFill>
                  <a:srgbClr val="000000"/>
                </a:solidFill>
                <a:latin typeface="Twentieth Century"/>
                <a:ea typeface="Twentieth Century"/>
                <a:cs typeface="Twentieth Century"/>
                <a:sym typeface="Twentieth Century"/>
              </a:rPr>
              <a:t>	</a:t>
            </a:r>
            <a:r>
              <a:rPr b="0" i="0" lang="fr-FR" sz="2300" u="none" cap="none" strike="noStrike">
                <a:solidFill>
                  <a:srgbClr val="DD8047"/>
                </a:solidFill>
                <a:latin typeface="Noto Sans Symbols"/>
                <a:ea typeface="Noto Sans Symbols"/>
                <a:cs typeface="Noto Sans Symbols"/>
                <a:sym typeface="Noto Sans Symbols"/>
              </a:rPr>
              <a:t>🡪</a:t>
            </a:r>
            <a:r>
              <a:rPr b="0" i="0" lang="fr-FR" sz="2300" u="none" cap="none" strike="noStrike">
                <a:solidFill>
                  <a:srgbClr val="DD8047"/>
                </a:solidFill>
                <a:latin typeface="Twentieth Century"/>
                <a:ea typeface="Twentieth Century"/>
                <a:cs typeface="Twentieth Century"/>
                <a:sym typeface="Twentieth Century"/>
              </a:rPr>
              <a:t> Isolation</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Plus haut niveau : Serializable</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1" lang="fr-FR" sz="1800" u="none" cap="none" strike="noStrike">
                <a:solidFill>
                  <a:srgbClr val="94B6D2"/>
                </a:solidFill>
                <a:latin typeface="Twentieth Century"/>
                <a:ea typeface="Twentieth Century"/>
                <a:cs typeface="Twentieth Century"/>
                <a:sym typeface="Twentieth Century"/>
              </a:rPr>
              <a:t>Plus d’infos : http://docs.postgresql.fr/9.2/transaction-iso.html</a:t>
            </a:r>
            <a:endParaRPr b="0" i="0" sz="18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Journalisation des transactions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Toute transaction validée est notifiée dans un journal</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300" u="none" cap="none" strike="noStrike">
                <a:solidFill>
                  <a:srgbClr val="DD8047"/>
                </a:solidFill>
                <a:latin typeface="Twentieth Century"/>
                <a:ea typeface="Twentieth Century"/>
                <a:cs typeface="Twentieth Century"/>
                <a:sym typeface="Twentieth Century"/>
              </a:rPr>
              <a:t>	</a:t>
            </a:r>
            <a:r>
              <a:rPr b="0" i="0" lang="fr-FR" sz="2300" u="none" cap="none" strike="noStrike">
                <a:solidFill>
                  <a:srgbClr val="DD8047"/>
                </a:solidFill>
                <a:latin typeface="Noto Sans Symbols"/>
                <a:ea typeface="Noto Sans Symbols"/>
                <a:cs typeface="Noto Sans Symbols"/>
                <a:sym typeface="Noto Sans Symbols"/>
              </a:rPr>
              <a:t>🡪</a:t>
            </a:r>
            <a:r>
              <a:rPr b="0" i="0" lang="fr-FR" sz="2300" u="none" cap="none" strike="noStrike">
                <a:solidFill>
                  <a:srgbClr val="DD8047"/>
                </a:solidFill>
                <a:latin typeface="Twentieth Century"/>
                <a:ea typeface="Twentieth Century"/>
                <a:cs typeface="Twentieth Century"/>
                <a:sym typeface="Twentieth Century"/>
              </a:rPr>
              <a:t>Durabilité</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1" lang="fr-FR" sz="1800" u="none" cap="none" strike="noStrike">
                <a:solidFill>
                  <a:srgbClr val="94B6D2"/>
                </a:solidFill>
                <a:latin typeface="Twentieth Century"/>
                <a:ea typeface="Twentieth Century"/>
                <a:cs typeface="Twentieth Century"/>
                <a:sym typeface="Twentieth Century"/>
              </a:rPr>
              <a:t>Plus d’infos : http://docs.postgresql.fr/9.1/wal.html</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7"/>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SGBDR et leurs limites</a:t>
            </a:r>
            <a:endParaRPr b="0" i="0" sz="4400" u="none" cap="none" strike="noStrike">
              <a:latin typeface="Arial"/>
              <a:ea typeface="Arial"/>
              <a:cs typeface="Arial"/>
              <a:sym typeface="Arial"/>
            </a:endParaRPr>
          </a:p>
        </p:txBody>
      </p:sp>
      <p:sp>
        <p:nvSpPr>
          <p:cNvPr id="389" name="Google Shape;389;p3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390" name="Google Shape;390;p37"/>
          <p:cNvPicPr preferRelativeResize="0"/>
          <p:nvPr/>
        </p:nvPicPr>
        <p:blipFill rotWithShape="1">
          <a:blip r:embed="rId3">
            <a:alphaModFix/>
          </a:blip>
          <a:srcRect b="-10641" l="0" r="0" t="-10641"/>
          <a:stretch/>
        </p:blipFill>
        <p:spPr>
          <a:xfrm>
            <a:off x="5276520" y="3276000"/>
            <a:ext cx="3686400" cy="2032200"/>
          </a:xfrm>
          <a:prstGeom prst="rect">
            <a:avLst/>
          </a:prstGeom>
          <a:noFill/>
          <a:ln>
            <a:noFill/>
          </a:ln>
        </p:spPr>
      </p:pic>
      <p:sp>
        <p:nvSpPr>
          <p:cNvPr id="391" name="Google Shape;391;p37"/>
          <p:cNvSpPr/>
          <p:nvPr/>
        </p:nvSpPr>
        <p:spPr>
          <a:xfrm>
            <a:off x="612720" y="1600200"/>
            <a:ext cx="8151840" cy="547992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Augmentation considérable du volume de données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Difficile gestion de données distribuées (problème d’intégration des données)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Difficile gestion de très </a:t>
            </a:r>
            <a:br>
              <a:rPr b="0" i="0" lang="fr-FR" sz="1800" u="none" cap="none" strike="noStrike">
                <a:latin typeface="Arial"/>
                <a:ea typeface="Arial"/>
                <a:cs typeface="Arial"/>
                <a:sym typeface="Arial"/>
              </a:rPr>
            </a:br>
            <a:r>
              <a:rPr b="0" i="0" lang="fr-FR" sz="2600" u="none" cap="none" strike="noStrike">
                <a:solidFill>
                  <a:srgbClr val="000000"/>
                </a:solidFill>
                <a:latin typeface="Twentieth Century"/>
                <a:ea typeface="Twentieth Century"/>
                <a:cs typeface="Twentieth Century"/>
                <a:sym typeface="Twentieth Century"/>
              </a:rPr>
              <a:t>grandes quantités de </a:t>
            </a:r>
            <a:br>
              <a:rPr b="0" i="0" lang="fr-FR" sz="1800" u="none" cap="none" strike="noStrike">
                <a:latin typeface="Arial"/>
                <a:ea typeface="Arial"/>
                <a:cs typeface="Arial"/>
                <a:sym typeface="Arial"/>
              </a:rPr>
            </a:br>
            <a:r>
              <a:rPr b="0" i="0" lang="fr-FR" sz="2600" u="none" cap="none" strike="noStrike">
                <a:solidFill>
                  <a:srgbClr val="000000"/>
                </a:solidFill>
                <a:latin typeface="Twentieth Century"/>
                <a:ea typeface="Twentieth Century"/>
                <a:cs typeface="Twentieth Century"/>
                <a:sym typeface="Twentieth Century"/>
              </a:rPr>
              <a:t>données (problème du </a:t>
            </a:r>
            <a:br>
              <a:rPr b="0" i="0" lang="fr-FR" sz="1800" u="none" cap="none" strike="noStrike">
                <a:latin typeface="Arial"/>
                <a:ea typeface="Arial"/>
                <a:cs typeface="Arial"/>
                <a:sym typeface="Arial"/>
              </a:rPr>
            </a:br>
            <a:r>
              <a:rPr b="0" i="0" lang="fr-FR" sz="2600" u="none" cap="none" strike="noStrike">
                <a:solidFill>
                  <a:srgbClr val="000000"/>
                </a:solidFill>
                <a:latin typeface="Twentieth Century"/>
                <a:ea typeface="Twentieth Century"/>
                <a:cs typeface="Twentieth Century"/>
                <a:sym typeface="Twentieth Century"/>
              </a:rPr>
              <a:t>passage à l’échelle)</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Données de nature hétérogènes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Comment gérer vidéos, images… ?</a:t>
            </a:r>
            <a:endParaRPr b="0" i="0" sz="2600" u="none" cap="none" strike="noStrike">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8"/>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Quelques limites du modèle relationnel</a:t>
            </a:r>
            <a:endParaRPr b="0" i="0" sz="4400" u="none" cap="none" strike="noStrike">
              <a:latin typeface="Arial"/>
              <a:ea typeface="Arial"/>
              <a:cs typeface="Arial"/>
              <a:sym typeface="Arial"/>
            </a:endParaRPr>
          </a:p>
        </p:txBody>
      </p:sp>
      <p:sp>
        <p:nvSpPr>
          <p:cNvPr id="398" name="Google Shape;398;p3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399" name="Google Shape;399;p38"/>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Structure rigide du schéma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Une base a un nombre de tables fixé</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Une table a un nombre fixé d’attributs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L’attribut a un type fixé</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Que faudrait-il?</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Meilleure scalabilité dans un contexte distribué</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Gestion simplifiée des données hétérogènes</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600" u="none" cap="none" strike="noStrike">
                <a:solidFill>
                  <a:srgbClr val="000000"/>
                </a:solidFill>
                <a:latin typeface="Noto Sans Symbols"/>
                <a:ea typeface="Noto Sans Symbols"/>
                <a:cs typeface="Noto Sans Symbols"/>
                <a:sym typeface="Noto Sans Symbols"/>
              </a:rPr>
              <a:t>🡪</a:t>
            </a:r>
            <a:r>
              <a:rPr b="0" i="0" lang="fr-FR" sz="2600" u="none" cap="none" strike="noStrike">
                <a:solidFill>
                  <a:srgbClr val="000000"/>
                </a:solidFill>
                <a:latin typeface="Twentieth Century"/>
                <a:ea typeface="Twentieth Century"/>
                <a:cs typeface="Twentieth Century"/>
                <a:sym typeface="Twentieth Century"/>
              </a:rPr>
              <a:t> Système complémentaire</a:t>
            </a:r>
            <a:endParaRPr b="0" i="0" sz="26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600" u="none" cap="none"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Qu’est-ce que la scalabilité?</a:t>
            </a:r>
            <a:endParaRPr b="0" i="0" sz="4400" u="none" cap="none" strike="noStrike">
              <a:latin typeface="Arial"/>
              <a:ea typeface="Arial"/>
              <a:cs typeface="Arial"/>
              <a:sym typeface="Arial"/>
            </a:endParaRPr>
          </a:p>
        </p:txBody>
      </p:sp>
      <p:sp>
        <p:nvSpPr>
          <p:cNvPr id="406" name="Google Shape;406;p3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407" name="Google Shape;407;p39"/>
          <p:cNvSpPr/>
          <p:nvPr/>
        </p:nvSpPr>
        <p:spPr>
          <a:xfrm>
            <a:off x="612720" y="1600200"/>
            <a:ext cx="845892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Montée en charge ou passage à l’échelle : </a:t>
            </a:r>
            <a:br>
              <a:rPr b="0" i="0" lang="fr-FR" sz="1800" u="none" cap="none" strike="noStrike">
                <a:latin typeface="Arial"/>
                <a:ea typeface="Arial"/>
                <a:cs typeface="Arial"/>
                <a:sym typeface="Arial"/>
              </a:rPr>
            </a:br>
            <a:r>
              <a:rPr b="0" i="0" lang="fr-FR" sz="2900" u="none" cap="none" strike="noStrike">
                <a:solidFill>
                  <a:srgbClr val="000000"/>
                </a:solidFill>
                <a:latin typeface="Twentieth Century"/>
                <a:ea typeface="Twentieth Century"/>
                <a:cs typeface="Twentieth Century"/>
                <a:sym typeface="Twentieth Century"/>
              </a:rPr>
              <a:t>Comment offrir le même service à plus de personnes?</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Scalabilité matérielle</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Horizontale : Ajouter des serveurs et répartir la charge (utilisation de clusters)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Verticale : Upgrader le système (ajout processeurs, RAM, DD,…)</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Scalabilité logicielle</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 De nombreux moyens!</a:t>
            </a:r>
            <a:endParaRPr b="0" i="0" sz="2600" u="none" cap="none"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d3f467b89d_0_0"/>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S</a:t>
            </a:r>
            <a:r>
              <a:rPr b="0" i="0" lang="fr-FR" sz="4400" u="none" cap="none" strike="noStrike">
                <a:solidFill>
                  <a:srgbClr val="775F55"/>
                </a:solidFill>
                <a:latin typeface="Twentieth Century"/>
                <a:ea typeface="Twentieth Century"/>
                <a:cs typeface="Twentieth Century"/>
                <a:sym typeface="Twentieth Century"/>
              </a:rPr>
              <a:t>calabilité</a:t>
            </a:r>
            <a:r>
              <a:rPr lang="fr-FR" sz="4400">
                <a:solidFill>
                  <a:srgbClr val="775F55"/>
                </a:solidFill>
                <a:latin typeface="Twentieth Century"/>
                <a:ea typeface="Twentieth Century"/>
                <a:cs typeface="Twentieth Century"/>
                <a:sym typeface="Twentieth Century"/>
              </a:rPr>
              <a:t> : Load balancing</a:t>
            </a:r>
            <a:endParaRPr b="0" i="0" sz="4400" u="none" cap="none" strike="noStrike">
              <a:latin typeface="Arial"/>
              <a:ea typeface="Arial"/>
              <a:cs typeface="Arial"/>
              <a:sym typeface="Arial"/>
            </a:endParaRPr>
          </a:p>
        </p:txBody>
      </p:sp>
      <p:pic>
        <p:nvPicPr>
          <p:cNvPr id="414" name="Google Shape;414;gd3f467b89d_0_0"/>
          <p:cNvPicPr preferRelativeResize="0"/>
          <p:nvPr/>
        </p:nvPicPr>
        <p:blipFill>
          <a:blip r:embed="rId3">
            <a:alphaModFix/>
          </a:blip>
          <a:stretch>
            <a:fillRect/>
          </a:stretch>
        </p:blipFill>
        <p:spPr>
          <a:xfrm>
            <a:off x="1573075" y="1645050"/>
            <a:ext cx="5824125" cy="52129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0"/>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La fin des contraintes ACID</a:t>
            </a:r>
            <a:endParaRPr b="0" i="0" sz="4400" u="none" cap="none" strike="noStrike">
              <a:latin typeface="Arial"/>
              <a:ea typeface="Arial"/>
              <a:cs typeface="Arial"/>
              <a:sym typeface="Arial"/>
            </a:endParaRPr>
          </a:p>
        </p:txBody>
      </p:sp>
      <p:sp>
        <p:nvSpPr>
          <p:cNvPr id="421" name="Google Shape;421;p4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422" name="Google Shape;422;p40"/>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Changement des besoins avec le Big Data et les géants du web</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Besoin de systèmes distribués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Besoin de disponibilité constante du service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Besoin de performance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Exit : permanence, isolation, parfaite cohésion</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Recherche de la cohérence à terme</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Convergence à longue échéance du système distribué</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Règlement des soucis au cas par cas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1"/>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428" name="Google Shape;428;p41"/>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429" name="Google Shape;429;p41"/>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contraintes CAP</a:t>
            </a:r>
            <a:endParaRPr b="0" i="0" sz="4400" u="none" cap="none" strike="noStrike">
              <a:latin typeface="Arial"/>
              <a:ea typeface="Arial"/>
              <a:cs typeface="Arial"/>
              <a:sym typeface="Arial"/>
            </a:endParaRPr>
          </a:p>
        </p:txBody>
      </p:sp>
      <p:sp>
        <p:nvSpPr>
          <p:cNvPr id="436" name="Google Shape;436;p4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437" name="Google Shape;437;p42"/>
          <p:cNvSpPr/>
          <p:nvPr/>
        </p:nvSpPr>
        <p:spPr>
          <a:xfrm>
            <a:off x="612720" y="1600200"/>
            <a:ext cx="8151840" cy="512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Garanties </a:t>
            </a:r>
            <a:r>
              <a:rPr b="0" i="1" lang="fr-FR" sz="2900" u="none" cap="none" strike="noStrike">
                <a:solidFill>
                  <a:srgbClr val="000000"/>
                </a:solidFill>
                <a:latin typeface="Twentieth Century"/>
                <a:ea typeface="Twentieth Century"/>
                <a:cs typeface="Twentieth Century"/>
                <a:sym typeface="Twentieth Century"/>
              </a:rPr>
              <a:t>a minima </a:t>
            </a:r>
            <a:r>
              <a:rPr b="0" i="0" lang="fr-FR" sz="2900" u="none" cap="none" strike="noStrike">
                <a:solidFill>
                  <a:srgbClr val="000000"/>
                </a:solidFill>
                <a:latin typeface="Twentieth Century"/>
                <a:ea typeface="Twentieth Century"/>
                <a:cs typeface="Twentieth Century"/>
                <a:sym typeface="Twentieth Century"/>
              </a:rPr>
              <a:t>d’une base de données distribuée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7BA79D"/>
                </a:solidFill>
                <a:latin typeface="Twentieth Century"/>
                <a:ea typeface="Twentieth Century"/>
                <a:cs typeface="Twentieth Century"/>
                <a:sym typeface="Twentieth Century"/>
              </a:rPr>
              <a:t>C</a:t>
            </a:r>
            <a:r>
              <a:rPr b="0" i="0" lang="fr-FR" sz="2600" u="none" cap="none" strike="noStrike">
                <a:solidFill>
                  <a:srgbClr val="000000"/>
                </a:solidFill>
                <a:latin typeface="Twentieth Century"/>
                <a:ea typeface="Twentieth Century"/>
                <a:cs typeface="Twentieth Century"/>
                <a:sym typeface="Twentieth Century"/>
              </a:rPr>
              <a:t>ohérence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Donnée présente dans la même version sur tous les nœuds</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Propagation quasi-immédiate des mises à jour</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Disponibilité </a:t>
            </a:r>
            <a:r>
              <a:rPr b="0" i="1" lang="fr-FR" sz="2000" u="none" cap="none" strike="noStrike">
                <a:solidFill>
                  <a:srgbClr val="000000"/>
                </a:solidFill>
                <a:latin typeface="Twentieth Century"/>
                <a:ea typeface="Twentieth Century"/>
                <a:cs typeface="Twentieth Century"/>
                <a:sym typeface="Twentieth Century"/>
              </a:rPr>
              <a:t>(</a:t>
            </a:r>
            <a:r>
              <a:rPr b="0" i="1" lang="fr-FR" sz="2600" u="none" cap="none" strike="noStrike">
                <a:solidFill>
                  <a:srgbClr val="7BA79D"/>
                </a:solidFill>
                <a:latin typeface="Twentieth Century"/>
                <a:ea typeface="Twentieth Century"/>
                <a:cs typeface="Twentieth Century"/>
                <a:sym typeface="Twentieth Century"/>
              </a:rPr>
              <a:t>A</a:t>
            </a:r>
            <a:r>
              <a:rPr b="0" i="1" lang="fr-FR" sz="2000" u="none" cap="none" strike="noStrike">
                <a:solidFill>
                  <a:srgbClr val="000000"/>
                </a:solidFill>
                <a:latin typeface="Twentieth Century"/>
                <a:ea typeface="Twentieth Century"/>
                <a:cs typeface="Twentieth Century"/>
                <a:sym typeface="Twentieth Century"/>
              </a:rPr>
              <a:t>vailability) </a:t>
            </a:r>
            <a:r>
              <a:rPr b="0" i="0" lang="fr-FR" sz="2600" u="none" cap="none" strike="noStrike">
                <a:solidFill>
                  <a:srgbClr val="000000"/>
                </a:solidFill>
                <a:latin typeface="Twentieth Century"/>
                <a:ea typeface="Twentieth Century"/>
                <a:cs typeface="Twentieth Century"/>
                <a:sym typeface="Twentieth Century"/>
              </a:rPr>
              <a:t>:</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Application accessible non-stop</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Toute requête reçoit une réponse (traitement ok/pas ok)</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Résistance aux morcellement </a:t>
            </a:r>
            <a:r>
              <a:rPr b="0" i="1" lang="fr-FR" sz="2000" u="none" cap="none" strike="noStrike">
                <a:solidFill>
                  <a:srgbClr val="000000"/>
                </a:solidFill>
                <a:latin typeface="Twentieth Century"/>
                <a:ea typeface="Twentieth Century"/>
                <a:cs typeface="Twentieth Century"/>
                <a:sym typeface="Twentieth Century"/>
              </a:rPr>
              <a:t>(</a:t>
            </a:r>
            <a:r>
              <a:rPr b="0" i="1" lang="fr-FR" sz="2600" u="none" cap="none" strike="noStrike">
                <a:solidFill>
                  <a:srgbClr val="7BA79D"/>
                </a:solidFill>
                <a:latin typeface="Twentieth Century"/>
                <a:ea typeface="Twentieth Century"/>
                <a:cs typeface="Twentieth Century"/>
                <a:sym typeface="Twentieth Century"/>
              </a:rPr>
              <a:t>P</a:t>
            </a:r>
            <a:r>
              <a:rPr b="0" i="1" lang="fr-FR" sz="2000" u="none" cap="none" strike="noStrike">
                <a:solidFill>
                  <a:srgbClr val="000000"/>
                </a:solidFill>
                <a:latin typeface="Twentieth Century"/>
                <a:ea typeface="Twentieth Century"/>
                <a:cs typeface="Twentieth Century"/>
                <a:sym typeface="Twentieth Century"/>
              </a:rPr>
              <a:t>artition tolerance) </a:t>
            </a:r>
            <a:r>
              <a:rPr b="0" i="0" lang="fr-FR" sz="2600" u="none" cap="none" strike="noStrike">
                <a:solidFill>
                  <a:srgbClr val="000000"/>
                </a:solidFill>
                <a:latin typeface="Twentieth Century"/>
                <a:ea typeface="Twentieth Century"/>
                <a:cs typeface="Twentieth Century"/>
                <a:sym typeface="Twentieth Century"/>
              </a:rPr>
              <a:t>:</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Fonctionnement indemne même en cas de perte momentanée de certains nœuds</a:t>
            </a:r>
            <a:endParaRPr b="0" i="0" sz="23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p:nvPr/>
        </p:nvSpPr>
        <p:spPr>
          <a:xfrm>
            <a:off x="612720" y="228600"/>
            <a:ext cx="860292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Big Data : Que s’est-il passé?</a:t>
            </a:r>
            <a:endParaRPr b="0" i="0" sz="4400" u="none" cap="none" strike="noStrike">
              <a:latin typeface="Arial"/>
              <a:ea typeface="Arial"/>
              <a:cs typeface="Arial"/>
              <a:sym typeface="Arial"/>
            </a:endParaRPr>
          </a:p>
        </p:txBody>
      </p:sp>
      <p:sp>
        <p:nvSpPr>
          <p:cNvPr id="144" name="Google Shape;144;p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45" name="Google Shape;145;p4"/>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Avant : fouille de données (</a:t>
            </a:r>
            <a:r>
              <a:rPr b="0" i="1" lang="fr-FR" sz="2900" u="none" cap="none" strike="noStrike">
                <a:solidFill>
                  <a:srgbClr val="000000"/>
                </a:solidFill>
                <a:latin typeface="Twentieth Century"/>
                <a:ea typeface="Twentieth Century"/>
                <a:cs typeface="Twentieth Century"/>
                <a:sym typeface="Twentieth Century"/>
              </a:rPr>
              <a:t>Data Mining) </a:t>
            </a:r>
            <a:r>
              <a:rPr b="0" i="0" lang="fr-FR" sz="2900" u="none" cap="none" strike="noStrike">
                <a:solidFill>
                  <a:srgbClr val="000000"/>
                </a:solidFill>
                <a:latin typeface="Twentieth Century"/>
                <a:ea typeface="Twentieth Century"/>
                <a:cs typeface="Twentieth Century"/>
                <a:sym typeface="Twentieth Century"/>
              </a:rPr>
              <a:t>ou Business Intelligence </a:t>
            </a:r>
            <a:r>
              <a:rPr b="0" i="1" lang="fr-FR" sz="2900" u="none" cap="none" strike="noStrike">
                <a:solidFill>
                  <a:srgbClr val="000000"/>
                </a:solidFill>
                <a:latin typeface="Twentieth Century"/>
                <a:ea typeface="Twentieth Century"/>
                <a:cs typeface="Twentieth Century"/>
                <a:sym typeface="Twentieth Century"/>
              </a:rPr>
              <a:t>(BI)</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Pourquoi parle-t-on de Big Data?</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Depuis quand?</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Pourquoi? Comment?</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 théorème CAP (ou de Brewer)</a:t>
            </a:r>
            <a:endParaRPr b="0" i="0" sz="4400" u="none" cap="none" strike="noStrike">
              <a:latin typeface="Arial"/>
              <a:ea typeface="Arial"/>
              <a:cs typeface="Arial"/>
              <a:sym typeface="Arial"/>
            </a:endParaRPr>
          </a:p>
        </p:txBody>
      </p:sp>
      <p:sp>
        <p:nvSpPr>
          <p:cNvPr id="444" name="Google Shape;444;p4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445" name="Google Shape;445;p43"/>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Non démontré formellement, plutôt une intuition</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Seulement 2 contraintes peuvent être satisfaites simultanément par un système distribué.</a:t>
            </a:r>
            <a:endParaRPr b="0" i="0" sz="2600" u="none" cap="none" strike="noStrike">
              <a:latin typeface="Arial"/>
              <a:ea typeface="Arial"/>
              <a:cs typeface="Arial"/>
              <a:sym typeface="Arial"/>
            </a:endParaRPr>
          </a:p>
        </p:txBody>
      </p:sp>
      <p:sp>
        <p:nvSpPr>
          <p:cNvPr id="446" name="Google Shape;446;p43"/>
          <p:cNvSpPr/>
          <p:nvPr/>
        </p:nvSpPr>
        <p:spPr>
          <a:xfrm>
            <a:off x="3363120" y="3108960"/>
            <a:ext cx="2132280" cy="1888200"/>
          </a:xfrm>
          <a:prstGeom prst="ellipse">
            <a:avLst/>
          </a:prstGeom>
          <a:solidFill>
            <a:schemeClr val="accent1">
              <a:alpha val="48627"/>
            </a:schemeClr>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2671920" y="4246920"/>
            <a:ext cx="2132280" cy="1888200"/>
          </a:xfrm>
          <a:prstGeom prst="ellipse">
            <a:avLst/>
          </a:prstGeom>
          <a:solidFill>
            <a:schemeClr val="accent4">
              <a:alpha val="48627"/>
            </a:schemeClr>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p:nvPr/>
        </p:nvSpPr>
        <p:spPr>
          <a:xfrm>
            <a:off x="4033440" y="4246920"/>
            <a:ext cx="2132280" cy="1888200"/>
          </a:xfrm>
          <a:prstGeom prst="ellipse">
            <a:avLst/>
          </a:prstGeom>
          <a:solidFill>
            <a:schemeClr val="accent5">
              <a:alpha val="48627"/>
            </a:schemeClr>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 name="Google Shape;449;p43"/>
          <p:cNvCxnSpPr/>
          <p:nvPr/>
        </p:nvCxnSpPr>
        <p:spPr>
          <a:xfrm flipH="1" rot="10800000">
            <a:off x="5496480" y="3677040"/>
            <a:ext cx="749880" cy="72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450" name="Google Shape;450;p43"/>
          <p:cNvSpPr/>
          <p:nvPr/>
        </p:nvSpPr>
        <p:spPr>
          <a:xfrm>
            <a:off x="6246720" y="3354120"/>
            <a:ext cx="2712960" cy="637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94B6D2"/>
                </a:solidFill>
                <a:latin typeface="Twentieth Century"/>
                <a:ea typeface="Twentieth Century"/>
                <a:cs typeface="Twentieth Century"/>
                <a:sym typeface="Twentieth Century"/>
              </a:rPr>
              <a:t>Chaque client peut toujours lire et écrire</a:t>
            </a:r>
            <a:endParaRPr b="0" i="0" sz="1800" u="none" cap="none" strike="noStrike">
              <a:latin typeface="Arial"/>
              <a:ea typeface="Arial"/>
              <a:cs typeface="Arial"/>
              <a:sym typeface="Arial"/>
            </a:endParaRPr>
          </a:p>
        </p:txBody>
      </p:sp>
      <p:cxnSp>
        <p:nvCxnSpPr>
          <p:cNvPr id="451" name="Google Shape;451;p43"/>
          <p:cNvCxnSpPr/>
          <p:nvPr/>
        </p:nvCxnSpPr>
        <p:spPr>
          <a:xfrm flipH="1" rot="10800000">
            <a:off x="1548360" y="5262840"/>
            <a:ext cx="991440" cy="371160"/>
          </a:xfrm>
          <a:prstGeom prst="straightConnector1">
            <a:avLst/>
          </a:prstGeom>
          <a:noFill/>
          <a:ln cap="flat" cmpd="sng" w="25400">
            <a:solidFill>
              <a:schemeClr val="accent4"/>
            </a:solidFill>
            <a:prstDash val="solid"/>
            <a:round/>
            <a:headEnd len="sm" w="sm" type="none"/>
            <a:tailEnd len="sm" w="sm" type="none"/>
          </a:ln>
          <a:effectLst>
            <a:outerShdw blurRad="40000" rotWithShape="0" dir="5400000" dist="20000">
              <a:srgbClr val="000000">
                <a:alpha val="37647"/>
              </a:srgbClr>
            </a:outerShdw>
          </a:effectLst>
        </p:spPr>
      </p:cxnSp>
      <p:sp>
        <p:nvSpPr>
          <p:cNvPr id="452" name="Google Shape;452;p43"/>
          <p:cNvSpPr/>
          <p:nvPr/>
        </p:nvSpPr>
        <p:spPr>
          <a:xfrm>
            <a:off x="191160" y="5634360"/>
            <a:ext cx="2712960" cy="912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D8B25C"/>
                </a:solidFill>
                <a:latin typeface="Twentieth Century"/>
                <a:ea typeface="Twentieth Century"/>
                <a:cs typeface="Twentieth Century"/>
                <a:sym typeface="Twentieth Century"/>
              </a:rPr>
              <a:t>Chaque client a la même vue de chaque donnée à tout instant</a:t>
            </a:r>
            <a:endParaRPr b="0" i="0" sz="1800" u="none" cap="none" strike="noStrike">
              <a:latin typeface="Arial"/>
              <a:ea typeface="Arial"/>
              <a:cs typeface="Arial"/>
              <a:sym typeface="Arial"/>
            </a:endParaRPr>
          </a:p>
        </p:txBody>
      </p:sp>
      <p:cxnSp>
        <p:nvCxnSpPr>
          <p:cNvPr id="453" name="Google Shape;453;p43"/>
          <p:cNvCxnSpPr/>
          <p:nvPr/>
        </p:nvCxnSpPr>
        <p:spPr>
          <a:xfrm>
            <a:off x="6299280" y="5313600"/>
            <a:ext cx="1310400" cy="32040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sp>
        <p:nvSpPr>
          <p:cNvPr id="454" name="Google Shape;454;p43"/>
          <p:cNvSpPr/>
          <p:nvPr/>
        </p:nvSpPr>
        <p:spPr>
          <a:xfrm>
            <a:off x="6167160" y="5634360"/>
            <a:ext cx="2883960" cy="1185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7BA79D"/>
                </a:solidFill>
                <a:latin typeface="Twentieth Century"/>
                <a:ea typeface="Twentieth Century"/>
                <a:cs typeface="Twentieth Century"/>
                <a:sym typeface="Twentieth Century"/>
              </a:rPr>
              <a:t>Le système fonctionne malgré des problèmes de communication sur le réseau</a:t>
            </a:r>
            <a:endParaRPr b="0" i="0" sz="1800" u="none" cap="none" strike="noStrike">
              <a:latin typeface="Arial"/>
              <a:ea typeface="Arial"/>
              <a:cs typeface="Arial"/>
              <a:sym typeface="Arial"/>
            </a:endParaRPr>
          </a:p>
        </p:txBody>
      </p:sp>
      <p:sp>
        <p:nvSpPr>
          <p:cNvPr id="455" name="Google Shape;455;p43"/>
          <p:cNvSpPr/>
          <p:nvPr/>
        </p:nvSpPr>
        <p:spPr>
          <a:xfrm>
            <a:off x="3576240" y="3579480"/>
            <a:ext cx="1735920" cy="820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fr-FR" sz="2400" u="none" cap="none" strike="noStrike">
                <a:solidFill>
                  <a:srgbClr val="FFFFFF"/>
                </a:solidFill>
                <a:latin typeface="Twentieth Century"/>
                <a:ea typeface="Twentieth Century"/>
                <a:cs typeface="Twentieth Century"/>
                <a:sym typeface="Twentieth Century"/>
              </a:rPr>
              <a:t>Availability</a:t>
            </a:r>
            <a:endParaRPr b="0" i="0" sz="2400" u="none" cap="none" strike="noStrike">
              <a:latin typeface="Arial"/>
              <a:ea typeface="Arial"/>
              <a:cs typeface="Arial"/>
              <a:sym typeface="Arial"/>
            </a:endParaRPr>
          </a:p>
        </p:txBody>
      </p:sp>
      <p:sp>
        <p:nvSpPr>
          <p:cNvPr id="456" name="Google Shape;456;p43"/>
          <p:cNvSpPr/>
          <p:nvPr/>
        </p:nvSpPr>
        <p:spPr>
          <a:xfrm rot="-3372600">
            <a:off x="4647960" y="4889160"/>
            <a:ext cx="1735920" cy="1185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fr-FR" sz="2400" u="none" cap="none" strike="noStrike">
                <a:solidFill>
                  <a:srgbClr val="FFFFFF"/>
                </a:solidFill>
                <a:latin typeface="Twentieth Century"/>
                <a:ea typeface="Twentieth Century"/>
                <a:cs typeface="Twentieth Century"/>
                <a:sym typeface="Twentieth Century"/>
              </a:rPr>
              <a:t>Partition</a:t>
            </a:r>
            <a:endParaRPr b="0" i="0" sz="2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1" i="0" lang="fr-FR" sz="2400" u="none" cap="none" strike="noStrike">
                <a:solidFill>
                  <a:srgbClr val="FFFFFF"/>
                </a:solidFill>
                <a:latin typeface="Twentieth Century"/>
                <a:ea typeface="Twentieth Century"/>
                <a:cs typeface="Twentieth Century"/>
                <a:sym typeface="Twentieth Century"/>
              </a:rPr>
              <a:t>Tolerance</a:t>
            </a:r>
            <a:endParaRPr b="0" i="0" sz="2400" u="none" cap="none" strike="noStrike">
              <a:latin typeface="Arial"/>
              <a:ea typeface="Arial"/>
              <a:cs typeface="Arial"/>
              <a:sym typeface="Arial"/>
            </a:endParaRPr>
          </a:p>
        </p:txBody>
      </p:sp>
      <p:sp>
        <p:nvSpPr>
          <p:cNvPr id="457" name="Google Shape;457;p43"/>
          <p:cNvSpPr/>
          <p:nvPr/>
        </p:nvSpPr>
        <p:spPr>
          <a:xfrm rot="3108000">
            <a:off x="2494800" y="5053320"/>
            <a:ext cx="1735920" cy="820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fr-FR" sz="2400" u="none" cap="none" strike="noStrike">
                <a:solidFill>
                  <a:srgbClr val="FFFFFF"/>
                </a:solidFill>
                <a:latin typeface="Twentieth Century"/>
                <a:ea typeface="Twentieth Century"/>
                <a:cs typeface="Twentieth Century"/>
                <a:sym typeface="Twentieth Century"/>
              </a:rPr>
              <a:t>Consistency</a:t>
            </a:r>
            <a:endParaRPr b="0" i="0" sz="2400" u="none" cap="none" strike="noStrike">
              <a:latin typeface="Arial"/>
              <a:ea typeface="Arial"/>
              <a:cs typeface="Arial"/>
              <a:sym typeface="Arial"/>
            </a:endParaRPr>
          </a:p>
        </p:txBody>
      </p:sp>
      <p:sp>
        <p:nvSpPr>
          <p:cNvPr id="458" name="Google Shape;458;p43"/>
          <p:cNvSpPr/>
          <p:nvPr/>
        </p:nvSpPr>
        <p:spPr>
          <a:xfrm>
            <a:off x="3573000" y="4297320"/>
            <a:ext cx="648720" cy="4550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fr-FR" sz="2400" u="none" cap="none" strike="noStrike">
                <a:solidFill>
                  <a:srgbClr val="FFFFFF"/>
                </a:solidFill>
                <a:latin typeface="Twentieth Century"/>
                <a:ea typeface="Twentieth Century"/>
                <a:cs typeface="Twentieth Century"/>
                <a:sym typeface="Twentieth Century"/>
              </a:rPr>
              <a:t>AC</a:t>
            </a:r>
            <a:endParaRPr b="0" i="0" sz="2400" u="none" cap="none" strike="noStrike">
              <a:latin typeface="Arial"/>
              <a:ea typeface="Arial"/>
              <a:cs typeface="Arial"/>
              <a:sym typeface="Arial"/>
            </a:endParaRPr>
          </a:p>
        </p:txBody>
      </p:sp>
      <p:sp>
        <p:nvSpPr>
          <p:cNvPr id="459" name="Google Shape;459;p43"/>
          <p:cNvSpPr/>
          <p:nvPr/>
        </p:nvSpPr>
        <p:spPr>
          <a:xfrm>
            <a:off x="4663440" y="4318560"/>
            <a:ext cx="648720" cy="4550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fr-FR" sz="2400" u="none" cap="none" strike="noStrike">
                <a:solidFill>
                  <a:srgbClr val="FFFFFF"/>
                </a:solidFill>
                <a:latin typeface="Twentieth Century"/>
                <a:ea typeface="Twentieth Century"/>
                <a:cs typeface="Twentieth Century"/>
                <a:sym typeface="Twentieth Century"/>
              </a:rPr>
              <a:t>AP</a:t>
            </a:r>
            <a:endParaRPr b="0" i="0" sz="2400" u="none" cap="none" strike="noStrike">
              <a:latin typeface="Arial"/>
              <a:ea typeface="Arial"/>
              <a:cs typeface="Arial"/>
              <a:sym typeface="Arial"/>
            </a:endParaRPr>
          </a:p>
        </p:txBody>
      </p:sp>
      <p:sp>
        <p:nvSpPr>
          <p:cNvPr id="460" name="Google Shape;460;p43"/>
          <p:cNvSpPr/>
          <p:nvPr/>
        </p:nvSpPr>
        <p:spPr>
          <a:xfrm>
            <a:off x="4064040" y="5082840"/>
            <a:ext cx="648720" cy="4550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fr-FR" sz="2400" u="none" cap="none" strike="noStrike">
                <a:solidFill>
                  <a:srgbClr val="FFFFFF"/>
                </a:solidFill>
                <a:latin typeface="Twentieth Century"/>
                <a:ea typeface="Twentieth Century"/>
                <a:cs typeface="Twentieth Century"/>
                <a:sym typeface="Twentieth Century"/>
              </a:rPr>
              <a:t>CP</a:t>
            </a:r>
            <a:endParaRPr b="0" i="0" sz="2400" u="none" cap="none" strike="noStrike">
              <a:latin typeface="Arial"/>
              <a:ea typeface="Arial"/>
              <a:cs typeface="Arial"/>
              <a:sym typeface="Arial"/>
            </a:endParaRPr>
          </a:p>
        </p:txBody>
      </p:sp>
      <p:sp>
        <p:nvSpPr>
          <p:cNvPr id="461" name="Google Shape;461;p43"/>
          <p:cNvSpPr/>
          <p:nvPr/>
        </p:nvSpPr>
        <p:spPr>
          <a:xfrm>
            <a:off x="4104360" y="4549320"/>
            <a:ext cx="648720" cy="4550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fr-FR" sz="2400" u="none" cap="none" strike="noStrike">
                <a:solidFill>
                  <a:srgbClr val="FFFFFF"/>
                </a:solidFill>
                <a:latin typeface="Twentieth Century"/>
                <a:ea typeface="Twentieth Century"/>
                <a:cs typeface="Twentieth Century"/>
                <a:sym typeface="Twentieth Century"/>
              </a:rPr>
              <a:t>?</a:t>
            </a:r>
            <a:endParaRPr b="0" i="0" sz="2400" u="none" cap="none"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4"/>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Systèmes distribués</a:t>
            </a:r>
            <a:endParaRPr b="0" i="0" sz="4400" u="none" cap="none" strike="noStrike">
              <a:latin typeface="Arial"/>
              <a:ea typeface="Arial"/>
              <a:cs typeface="Arial"/>
              <a:sym typeface="Arial"/>
            </a:endParaRPr>
          </a:p>
        </p:txBody>
      </p:sp>
      <p:sp>
        <p:nvSpPr>
          <p:cNvPr id="468" name="Google Shape;468;p4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469" name="Google Shape;469;p44"/>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Bases de données relationnelles = systèmes AC</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Problème : le P devient nécessaire pour le BigData…</a:t>
            </a:r>
            <a:endParaRPr b="0" i="0" sz="26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Big Data = systèmes AP (ou CP)</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Google = AP</a:t>
            </a:r>
            <a:endParaRPr b="0" i="0" sz="26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Réponse à une requête pas forcément identique d’un internaute à l’autre mais toujours un résultat</a:t>
            </a:r>
            <a:endParaRPr b="0" i="0" sz="23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Amazon = AP</a:t>
            </a:r>
            <a:endParaRPr b="0" i="0" sz="2600" u="none" cap="none" strike="noStrike">
              <a:latin typeface="Arial"/>
              <a:ea typeface="Arial"/>
              <a:cs typeface="Arial"/>
              <a:sym typeface="Arial"/>
            </a:endParaRPr>
          </a:p>
          <a:p>
            <a:pPr indent="-22644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Stock pas forcément cohérent entre tous les clients mais une haute disponibilité</a:t>
            </a:r>
            <a:endParaRPr b="0" i="0" sz="2300" u="none" cap="none" strike="noStrike">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5"/>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Synthèse</a:t>
            </a:r>
            <a:endParaRPr b="0" i="0" sz="4400" u="none" cap="none" strike="noStrike">
              <a:latin typeface="Arial"/>
              <a:ea typeface="Arial"/>
              <a:cs typeface="Arial"/>
              <a:sym typeface="Arial"/>
            </a:endParaRPr>
          </a:p>
        </p:txBody>
      </p:sp>
      <p:sp>
        <p:nvSpPr>
          <p:cNvPr id="475" name="Google Shape;475;p45"/>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rPr b="1" i="0" lang="fr-FR" sz="1500" u="none" cap="none" strike="noStrike">
                <a:solidFill>
                  <a:srgbClr val="000000"/>
                </a:solidFill>
                <a:latin typeface="Twentieth Century"/>
                <a:ea typeface="Twentieth Century"/>
                <a:cs typeface="Twentieth Century"/>
                <a:sym typeface="Twentieth Century"/>
              </a:rPr>
              <a:t>Modèle transactionnel, ACID</a:t>
            </a:r>
            <a:endParaRPr b="0" i="0" sz="15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Modèle transactionnel : forte cohérence des données (exemple du virement)</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Atomicité, Cohérence, Isolation, Durabilité</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Important pour un système bancaire, mais pour un réseau social ? Priorité à la scalabilité</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rPr b="1" i="0" lang="fr-FR" sz="15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5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Pour relever le défi des trois V, il faut s'affranchir du A ou du C : CP, AP</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Scalabilité horizontale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Scalabilité verticale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7200" marR="0" rtl="0" algn="l">
              <a:lnSpc>
                <a:spcPct val="100000"/>
              </a:lnSpc>
              <a:spcBef>
                <a:spcPts val="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Vélocité, Volumétrie, Variété</a:t>
            </a:r>
            <a:endParaRPr b="0" i="0" sz="1600" u="none" cap="none" strike="noStrike">
              <a:latin typeface="Arial"/>
              <a:ea typeface="Arial"/>
              <a:cs typeface="Arial"/>
              <a:sym typeface="Arial"/>
            </a:endParaRPr>
          </a:p>
          <a:p>
            <a:pPr indent="0" lvl="0" marL="457200" marR="0" rtl="0" algn="l">
              <a:lnSpc>
                <a:spcPct val="100000"/>
              </a:lnSpc>
              <a:spcBef>
                <a:spcPts val="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Nosql : Toujours gérer la variété</a:t>
            </a:r>
            <a:endParaRPr b="0" i="0" sz="1600" u="none" cap="none" strike="noStrike">
              <a:latin typeface="Arial"/>
              <a:ea typeface="Arial"/>
              <a:cs typeface="Arial"/>
              <a:sym typeface="Arial"/>
            </a:endParaRPr>
          </a:p>
          <a:p>
            <a:pPr indent="0" lvl="0" marL="457200" marR="0" rtl="0" algn="l">
              <a:lnSpc>
                <a:spcPct val="100000"/>
              </a:lnSpc>
              <a:spcBef>
                <a:spcPts val="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Solution pour la Volumétrie : Partition Tolerance</a:t>
            </a:r>
            <a:endParaRPr b="0" i="0" sz="1600" u="none" cap="none" strike="noStrike">
              <a:latin typeface="Arial"/>
              <a:ea typeface="Arial"/>
              <a:cs typeface="Arial"/>
              <a:sym typeface="Arial"/>
            </a:endParaRPr>
          </a:p>
          <a:p>
            <a:pPr indent="0" lvl="0" marL="457200" marR="0" rtl="0" algn="l">
              <a:lnSpc>
                <a:spcPct val="100000"/>
              </a:lnSpc>
              <a:spcBef>
                <a:spcPts val="0"/>
              </a:spcBef>
              <a:spcAft>
                <a:spcPts val="0"/>
              </a:spcAft>
              <a:buNone/>
            </a:pPr>
            <a:r>
              <a:rPr b="0" i="0" lang="fr-FR" sz="1600" u="none" cap="none" strike="noStrike">
                <a:solidFill>
                  <a:srgbClr val="000000"/>
                </a:solidFill>
                <a:latin typeface="Twentieth Century"/>
                <a:ea typeface="Twentieth Century"/>
                <a:cs typeface="Twentieth Century"/>
                <a:sym typeface="Twentieth Century"/>
              </a:rPr>
              <a:t>Vélocité  = Nécessité de Availability, au détriment de Consistency</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476" name="Google Shape;476;p4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6"/>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482" name="Google Shape;482;p46"/>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483" name="Google Shape;483;p4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7"/>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L’alternative NoSQL</a:t>
            </a:r>
            <a:endParaRPr b="0" i="0" sz="4400" u="none" cap="none" strike="noStrike">
              <a:latin typeface="Arial"/>
              <a:ea typeface="Arial"/>
              <a:cs typeface="Arial"/>
              <a:sym typeface="Arial"/>
            </a:endParaRPr>
          </a:p>
        </p:txBody>
      </p:sp>
      <p:sp>
        <p:nvSpPr>
          <p:cNvPr id="490" name="Google Shape;490;p4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491" name="Google Shape;491;p47"/>
          <p:cNvPicPr preferRelativeResize="0"/>
          <p:nvPr/>
        </p:nvPicPr>
        <p:blipFill rotWithShape="1">
          <a:blip r:embed="rId3">
            <a:alphaModFix/>
          </a:blip>
          <a:srcRect b="0" l="0" r="0" t="0"/>
          <a:stretch/>
        </p:blipFill>
        <p:spPr>
          <a:xfrm>
            <a:off x="6636960" y="5024520"/>
            <a:ext cx="2469960" cy="595440"/>
          </a:xfrm>
          <a:prstGeom prst="rect">
            <a:avLst/>
          </a:prstGeom>
          <a:noFill/>
          <a:ln>
            <a:noFill/>
          </a:ln>
        </p:spPr>
      </p:pic>
      <p:sp>
        <p:nvSpPr>
          <p:cNvPr id="492" name="Google Shape;492;p47"/>
          <p:cNvSpPr/>
          <p:nvPr/>
        </p:nvSpPr>
        <p:spPr>
          <a:xfrm>
            <a:off x="612720" y="1600200"/>
            <a:ext cx="8151840" cy="517500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Terme utilisé par Carlo Strozzi en 1998 : base de données relationnelle mais langage de requête non-sql</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Terme repris par Johan Oskarsson en 2009 pour annoncer une débat sur les bases de données non-relationnelles telles BigTable et Dynamo</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Besoin d’un hashtag pour tweeter!</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Dénomination malheureuse…</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No  : pour Non ou Not Only?</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SQL : Relationnel? </a:t>
            </a:r>
            <a:endParaRPr b="0" i="0" sz="2300" u="none" cap="none" strike="noStrike">
              <a:latin typeface="Arial"/>
              <a:ea typeface="Arial"/>
              <a:cs typeface="Arial"/>
              <a:sym typeface="Arial"/>
            </a:endParaRPr>
          </a:p>
        </p:txBody>
      </p:sp>
      <p:pic>
        <p:nvPicPr>
          <p:cNvPr id="493" name="Google Shape;493;p47"/>
          <p:cNvPicPr preferRelativeResize="0"/>
          <p:nvPr/>
        </p:nvPicPr>
        <p:blipFill rotWithShape="1">
          <a:blip r:embed="rId4">
            <a:alphaModFix/>
          </a:blip>
          <a:srcRect b="0" l="0" r="0" t="0"/>
          <a:stretch/>
        </p:blipFill>
        <p:spPr>
          <a:xfrm>
            <a:off x="7262280" y="5791320"/>
            <a:ext cx="1528560" cy="702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p:nvPr/>
        </p:nvSpPr>
        <p:spPr>
          <a:xfrm>
            <a:off x="144720" y="228600"/>
            <a:ext cx="899892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Caractéristiques des bases NoSQL</a:t>
            </a:r>
            <a:endParaRPr b="0" i="0" sz="4400" u="none" cap="none" strike="noStrike">
              <a:latin typeface="Arial"/>
              <a:ea typeface="Arial"/>
              <a:cs typeface="Arial"/>
              <a:sym typeface="Arial"/>
            </a:endParaRPr>
          </a:p>
        </p:txBody>
      </p:sp>
      <p:sp>
        <p:nvSpPr>
          <p:cNvPr id="500" name="Google Shape;500;p4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501" name="Google Shape;501;p48"/>
          <p:cNvSpPr/>
          <p:nvPr/>
        </p:nvSpPr>
        <p:spPr>
          <a:xfrm>
            <a:off x="612720" y="1600200"/>
            <a:ext cx="8151840" cy="499212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Bases de données non-relationnelles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Pas de schéma</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Pas de transaction ACID</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Open source pour la plupart</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Distribuées sur un cluster</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Traitements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Données</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Gestion de données complexes, non structurées ou partiellement structurées</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Généralement fonctionne sur du matériel peu spécialisé</a:t>
            </a:r>
            <a:endParaRPr b="0" i="0" sz="2900" u="none" cap="none" strike="noStrike">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9"/>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De nombreuses solutions….</a:t>
            </a:r>
            <a:endParaRPr b="0" i="0" sz="4400" u="none" cap="none" strike="noStrike">
              <a:latin typeface="Arial"/>
              <a:ea typeface="Arial"/>
              <a:cs typeface="Arial"/>
              <a:sym typeface="Arial"/>
            </a:endParaRPr>
          </a:p>
        </p:txBody>
      </p:sp>
      <p:sp>
        <p:nvSpPr>
          <p:cNvPr id="508" name="Google Shape;508;p4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509" name="Google Shape;509;p49"/>
          <p:cNvPicPr preferRelativeResize="0"/>
          <p:nvPr/>
        </p:nvPicPr>
        <p:blipFill rotWithShape="1">
          <a:blip r:embed="rId3">
            <a:alphaModFix/>
          </a:blip>
          <a:srcRect b="0" l="1468" r="1468" t="0"/>
          <a:stretch/>
        </p:blipFill>
        <p:spPr>
          <a:xfrm>
            <a:off x="612720" y="1752480"/>
            <a:ext cx="8151840" cy="4494240"/>
          </a:xfrm>
          <a:prstGeom prst="rect">
            <a:avLst/>
          </a:prstGeom>
          <a:noFill/>
          <a:ln>
            <a:noFill/>
          </a:ln>
        </p:spPr>
      </p:pic>
      <p:pic>
        <p:nvPicPr>
          <p:cNvPr id="510" name="Google Shape;510;p49"/>
          <p:cNvPicPr preferRelativeResize="0"/>
          <p:nvPr/>
        </p:nvPicPr>
        <p:blipFill rotWithShape="1">
          <a:blip r:embed="rId4">
            <a:alphaModFix/>
          </a:blip>
          <a:srcRect b="0" l="0" r="0" t="0"/>
          <a:stretch/>
        </p:blipFill>
        <p:spPr>
          <a:xfrm>
            <a:off x="1645920" y="5476320"/>
            <a:ext cx="2792520" cy="570240"/>
          </a:xfrm>
          <a:prstGeom prst="rect">
            <a:avLst/>
          </a:prstGeom>
          <a:noFill/>
          <a:ln>
            <a:noFill/>
          </a:ln>
        </p:spPr>
      </p:pic>
      <p:pic>
        <p:nvPicPr>
          <p:cNvPr id="511" name="Google Shape;511;p49"/>
          <p:cNvPicPr preferRelativeResize="0"/>
          <p:nvPr/>
        </p:nvPicPr>
        <p:blipFill rotWithShape="1">
          <a:blip r:embed="rId5">
            <a:alphaModFix/>
          </a:blip>
          <a:srcRect b="0" l="0" r="0" t="0"/>
          <a:stretch/>
        </p:blipFill>
        <p:spPr>
          <a:xfrm>
            <a:off x="4013280" y="5829840"/>
            <a:ext cx="1791720" cy="83556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0"/>
          <p:cNvSpPr/>
          <p:nvPr/>
        </p:nvSpPr>
        <p:spPr>
          <a:xfrm>
            <a:off x="612720" y="228960"/>
            <a:ext cx="8151480" cy="988560"/>
          </a:xfrm>
          <a:prstGeom prst="rect">
            <a:avLst/>
          </a:prstGeom>
          <a:noFill/>
          <a:ln>
            <a:noFill/>
          </a:ln>
        </p:spPr>
        <p:txBody>
          <a:bodyPr anchorCtr="0" anchor="ctr" bIns="32025" lIns="64425" spcFirstLastPara="1" rIns="64425" wrap="square" tIns="32025">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Evolution des SGBD</a:t>
            </a:r>
            <a:endParaRPr b="0" i="0" sz="4400" u="none" cap="none" strike="noStrike">
              <a:latin typeface="Arial"/>
              <a:ea typeface="Arial"/>
              <a:cs typeface="Arial"/>
              <a:sym typeface="Arial"/>
            </a:endParaRPr>
          </a:p>
        </p:txBody>
      </p:sp>
      <p:sp>
        <p:nvSpPr>
          <p:cNvPr id="517" name="Google Shape;517;p50"/>
          <p:cNvSpPr/>
          <p:nvPr/>
        </p:nvSpPr>
        <p:spPr>
          <a:xfrm>
            <a:off x="0" y="1272240"/>
            <a:ext cx="532080" cy="243000"/>
          </a:xfrm>
          <a:prstGeom prst="rect">
            <a:avLst/>
          </a:prstGeom>
          <a:noFill/>
          <a:ln>
            <a:noFill/>
          </a:ln>
        </p:spPr>
        <p:txBody>
          <a:bodyPr anchorCtr="0" anchor="ctr" bIns="32025" lIns="64425" spcFirstLastPara="1" rIns="64425" wrap="square" tIns="32025">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518" name="Google Shape;518;p50"/>
          <p:cNvPicPr preferRelativeResize="0"/>
          <p:nvPr/>
        </p:nvPicPr>
        <p:blipFill>
          <a:blip r:embed="rId3">
            <a:alphaModFix/>
          </a:blip>
          <a:stretch>
            <a:fillRect/>
          </a:stretch>
        </p:blipFill>
        <p:spPr>
          <a:xfrm>
            <a:off x="152400" y="1667640"/>
            <a:ext cx="8839200" cy="466441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1"/>
          <p:cNvSpPr/>
          <p:nvPr/>
        </p:nvSpPr>
        <p:spPr>
          <a:xfrm>
            <a:off x="612720" y="228960"/>
            <a:ext cx="8151480" cy="988560"/>
          </a:xfrm>
          <a:prstGeom prst="rect">
            <a:avLst/>
          </a:prstGeom>
          <a:noFill/>
          <a:ln>
            <a:noFill/>
          </a:ln>
        </p:spPr>
        <p:txBody>
          <a:bodyPr anchorCtr="0" anchor="ctr" bIns="32025" lIns="64425" spcFirstLastPara="1" rIns="64425" wrap="square" tIns="32025">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En TD : MongoDB</a:t>
            </a:r>
            <a:endParaRPr b="0" i="0" sz="4400" u="none" cap="none" strike="noStrike">
              <a:latin typeface="Arial"/>
              <a:ea typeface="Arial"/>
              <a:cs typeface="Arial"/>
              <a:sym typeface="Arial"/>
            </a:endParaRPr>
          </a:p>
        </p:txBody>
      </p:sp>
      <p:sp>
        <p:nvSpPr>
          <p:cNvPr id="524" name="Google Shape;524;p51"/>
          <p:cNvSpPr/>
          <p:nvPr/>
        </p:nvSpPr>
        <p:spPr>
          <a:xfrm>
            <a:off x="0" y="1272240"/>
            <a:ext cx="532080" cy="243000"/>
          </a:xfrm>
          <a:prstGeom prst="rect">
            <a:avLst/>
          </a:prstGeom>
          <a:noFill/>
          <a:ln>
            <a:noFill/>
          </a:ln>
        </p:spPr>
        <p:txBody>
          <a:bodyPr anchorCtr="0" anchor="ctr" bIns="32025" lIns="64425" spcFirstLastPara="1" rIns="64425" wrap="square" tIns="32025">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525" name="Google Shape;525;p51"/>
          <p:cNvSpPr/>
          <p:nvPr/>
        </p:nvSpPr>
        <p:spPr>
          <a:xfrm>
            <a:off x="612720" y="1600200"/>
            <a:ext cx="8151840" cy="4992120"/>
          </a:xfrm>
          <a:prstGeom prst="rect">
            <a:avLst/>
          </a:prstGeom>
          <a:noFill/>
          <a:ln>
            <a:noFill/>
          </a:ln>
        </p:spPr>
        <p:txBody>
          <a:bodyPr anchorCtr="0" anchor="t" bIns="45000" lIns="90000" spcFirstLastPara="1" rIns="90000" wrap="square" tIns="45000">
            <a:norm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Très utilisée</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94B6D2"/>
              </a:buClr>
              <a:buSzPts val="203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Documentation très claire et détaillée</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94B6D2"/>
              </a:buClr>
              <a:buSzPts val="2030"/>
              <a:buFont typeface="Noto Sans Symbols"/>
              <a:buChar char="◻"/>
            </a:pPr>
            <a:r>
              <a:rPr lang="fr-FR" sz="2900">
                <a:latin typeface="Twentieth Century"/>
                <a:ea typeface="Twentieth Century"/>
                <a:cs typeface="Twentieth Century"/>
                <a:sym typeface="Twentieth Century"/>
              </a:rPr>
              <a:t>Pas mal pour initiation à </a:t>
            </a:r>
            <a:r>
              <a:rPr b="0" i="0" lang="fr-FR" sz="2900" u="none" cap="none" strike="noStrike">
                <a:solidFill>
                  <a:srgbClr val="000000"/>
                </a:solidFill>
                <a:latin typeface="Twentieth Century"/>
                <a:ea typeface="Twentieth Century"/>
                <a:cs typeface="Twentieth Century"/>
                <a:sym typeface="Twentieth Century"/>
              </a:rPr>
              <a:t>MapReduce </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94B6D2"/>
              </a:buClr>
              <a:buSzPts val="203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Langage simple d'apprentissage</a:t>
            </a:r>
            <a:endParaRPr b="0" i="0" sz="29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94B6D2"/>
              </a:buClr>
              <a:buSzPts val="203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Javascript et Json pour le langage</a:t>
            </a:r>
            <a:endParaRPr b="0" i="0" sz="2900" u="none" cap="none" strike="noStrike">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2"/>
          <p:cNvSpPr/>
          <p:nvPr/>
        </p:nvSpPr>
        <p:spPr>
          <a:xfrm>
            <a:off x="0" y="228600"/>
            <a:ext cx="91436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Comment définir une BD noSQL?</a:t>
            </a:r>
            <a:endParaRPr b="0" i="0" sz="4400" u="none" cap="none" strike="noStrike">
              <a:latin typeface="Arial"/>
              <a:ea typeface="Arial"/>
              <a:cs typeface="Arial"/>
              <a:sym typeface="Arial"/>
            </a:endParaRPr>
          </a:p>
        </p:txBody>
      </p:sp>
      <p:sp>
        <p:nvSpPr>
          <p:cNvPr id="532" name="Google Shape;532;p5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533" name="Google Shape;533;p52"/>
          <p:cNvSpPr/>
          <p:nvPr/>
        </p:nvSpPr>
        <p:spPr>
          <a:xfrm>
            <a:off x="612720" y="1600200"/>
            <a:ext cx="8408160" cy="4951440"/>
          </a:xfrm>
          <a:prstGeom prst="rect">
            <a:avLst/>
          </a:prstGeom>
          <a:noFill/>
          <a:ln>
            <a:noFill/>
          </a:ln>
        </p:spPr>
        <p:txBody>
          <a:bodyPr anchorCtr="0" anchor="t" bIns="45000" lIns="90000" spcFirstLastPara="1" rIns="90000" wrap="square" tIns="45000">
            <a:norm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De nouvelles priorités…</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Distribuer traitements et stockage</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Priorité à la </a:t>
            </a:r>
            <a:r>
              <a:rPr b="1" i="0" lang="fr-FR" sz="2600" u="none" cap="none" strike="noStrike">
                <a:solidFill>
                  <a:srgbClr val="000000"/>
                </a:solidFill>
                <a:latin typeface="Twentieth Century"/>
                <a:ea typeface="Twentieth Century"/>
                <a:cs typeface="Twentieth Century"/>
                <a:sym typeface="Twentieth Century"/>
              </a:rPr>
              <a:t>disponibilité</a:t>
            </a:r>
            <a:r>
              <a:rPr b="0" i="0" lang="fr-FR" sz="2600" u="none" cap="none" strike="noStrike">
                <a:solidFill>
                  <a:srgbClr val="000000"/>
                </a:solidFill>
                <a:latin typeface="Twentieth Century"/>
                <a:ea typeface="Twentieth Century"/>
                <a:cs typeface="Twentieth Century"/>
                <a:sym typeface="Twentieth Century"/>
              </a:rPr>
              <a:t> et la performance</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Traitement efficace des données non (ou peu) structurées</a:t>
            </a:r>
            <a:endParaRPr b="0" i="0" sz="26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Des points communs :</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Clusterisables</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Plus de schémas (plus de jointures), ni de transactions</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300" u="none" cap="none" strike="noStrike">
                <a:solidFill>
                  <a:srgbClr val="000000"/>
                </a:solidFill>
                <a:latin typeface="Noto Sans Symbols"/>
                <a:ea typeface="Noto Sans Symbols"/>
                <a:cs typeface="Noto Sans Symbols"/>
                <a:sym typeface="Noto Sans Symbols"/>
              </a:rPr>
              <a:t>🡪</a:t>
            </a:r>
            <a:r>
              <a:rPr b="0" i="0" lang="fr-FR" sz="2300" u="none" cap="none" strike="noStrike">
                <a:solidFill>
                  <a:srgbClr val="000000"/>
                </a:solidFill>
                <a:latin typeface="Twentieth Century"/>
                <a:ea typeface="Twentieth Century"/>
                <a:cs typeface="Twentieth Century"/>
                <a:sym typeface="Twentieth Century"/>
              </a:rPr>
              <a:t> Non relationnels</a:t>
            </a:r>
            <a:endParaRPr b="0" i="0" sz="23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Open source</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Base Systems (Basically Available, Soft state, Eventually consistent)</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p:nvPr/>
        </p:nvSpPr>
        <p:spPr>
          <a:xfrm>
            <a:off x="612720" y="228600"/>
            <a:ext cx="853092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De la statistique au Big Data</a:t>
            </a:r>
            <a:endParaRPr b="0" i="0" sz="4400" u="none" cap="none" strike="noStrike">
              <a:latin typeface="Arial"/>
              <a:ea typeface="Arial"/>
              <a:cs typeface="Arial"/>
              <a:sym typeface="Arial"/>
            </a:endParaRPr>
          </a:p>
        </p:txBody>
      </p:sp>
      <p:sp>
        <p:nvSpPr>
          <p:cNvPr id="152" name="Google Shape;152;p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53" name="Google Shape;153;p5"/>
          <p:cNvSpPr/>
          <p:nvPr/>
        </p:nvSpPr>
        <p:spPr>
          <a:xfrm>
            <a:off x="612720" y="1600200"/>
            <a:ext cx="8151840" cy="5002200"/>
          </a:xfrm>
          <a:prstGeom prst="rect">
            <a:avLst/>
          </a:prstGeom>
          <a:noFill/>
          <a:ln>
            <a:noFill/>
          </a:ln>
        </p:spPr>
        <p:txBody>
          <a:bodyPr anchorCtr="0" anchor="t" bIns="45000" lIns="90000" spcFirstLastPara="1" rIns="90000" wrap="square" tIns="45000">
            <a:normAutofit/>
          </a:bodyPr>
          <a:lstStyle/>
          <a:p>
            <a:pPr indent="-31788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Avant 1950 : Les statistiques</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Quelques individus, peu de variables</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Données de laboratoire, étude scientifique</a:t>
            </a:r>
            <a:endParaRPr b="0" i="0" sz="26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Entre 1960-1980 : L’analyse de données</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Des milliers d’individus, des dizaines de variable</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Données recueillies de façon rigoureuse</a:t>
            </a:r>
            <a:endParaRPr b="0" i="0" sz="2600" u="none" cap="none" strike="noStrike">
              <a:latin typeface="Arial"/>
              <a:ea typeface="Arial"/>
              <a:cs typeface="Arial"/>
              <a:sym typeface="Arial"/>
            </a:endParaRPr>
          </a:p>
          <a:p>
            <a:pPr indent="-456480" lvl="0" marL="551160" marR="0" rtl="0" algn="l">
              <a:lnSpc>
                <a:spcPct val="100000"/>
              </a:lnSpc>
              <a:spcBef>
                <a:spcPts val="550"/>
              </a:spcBef>
              <a:spcAft>
                <a:spcPts val="0"/>
              </a:spcAft>
              <a:buClr>
                <a:srgbClr val="94B6D2"/>
              </a:buClr>
              <a:buSzPts val="203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Entre 1980-2000 : La fouille de données, la BI</a:t>
            </a:r>
            <a:endParaRPr b="0" i="0" sz="29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Des millions d’individus, des centaines de variables</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Données issues du monde de l’entreprise</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300" u="none" cap="none" strike="noStrike">
                <a:solidFill>
                  <a:srgbClr val="000000"/>
                </a:solidFill>
                <a:latin typeface="Noto Sans Symbols"/>
                <a:ea typeface="Noto Sans Symbols"/>
                <a:cs typeface="Noto Sans Symbols"/>
                <a:sym typeface="Noto Sans Symbols"/>
              </a:rPr>
              <a:t>🡪</a:t>
            </a:r>
            <a:r>
              <a:rPr b="0" i="0" lang="fr-FR" sz="2300" u="none" cap="none" strike="noStrike">
                <a:solidFill>
                  <a:srgbClr val="000000"/>
                </a:solidFill>
                <a:latin typeface="Twentieth Century"/>
                <a:ea typeface="Twentieth Century"/>
                <a:cs typeface="Twentieth Century"/>
                <a:sym typeface="Twentieth Century"/>
              </a:rPr>
              <a:t> Aide à la décision</a:t>
            </a:r>
            <a:endParaRPr b="0" i="0" sz="2300" u="none" cap="none" strike="noStrike">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Scalabilité dans les BD noSQL?	</a:t>
            </a:r>
            <a:endParaRPr b="0" i="0" sz="4400" u="none" cap="none" strike="noStrike">
              <a:latin typeface="Arial"/>
              <a:ea typeface="Arial"/>
              <a:cs typeface="Arial"/>
              <a:sym typeface="Arial"/>
            </a:endParaRPr>
          </a:p>
        </p:txBody>
      </p:sp>
      <p:sp>
        <p:nvSpPr>
          <p:cNvPr id="539" name="Google Shape;539;p5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540" name="Google Shape;540;p53"/>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À différents niveaux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Lecture (read scaling)</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Ecriture (write scaling)</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Stockage (data scaling)</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Moyens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Réplication</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Sharding</a:t>
            </a:r>
            <a:endParaRPr b="0" i="0" sz="2600" u="none" cap="none" strike="noStrike">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4"/>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546" name="Google Shape;546;p54"/>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547" name="Google Shape;547;p5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5"/>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Vocabulaire</a:t>
            </a:r>
            <a:endParaRPr b="0" i="0" sz="4400" u="none" cap="none" strike="noStrike">
              <a:latin typeface="Arial"/>
              <a:ea typeface="Arial"/>
              <a:cs typeface="Arial"/>
              <a:sym typeface="Arial"/>
            </a:endParaRPr>
          </a:p>
        </p:txBody>
      </p:sp>
      <p:sp>
        <p:nvSpPr>
          <p:cNvPr id="554" name="Google Shape;554;p5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555" name="Google Shape;555;p55"/>
          <p:cNvSpPr/>
          <p:nvPr/>
        </p:nvSpPr>
        <p:spPr>
          <a:xfrm>
            <a:off x="612725" y="1600200"/>
            <a:ext cx="8151900" cy="2652300"/>
          </a:xfrm>
          <a:prstGeom prst="rect">
            <a:avLst/>
          </a:prstGeom>
          <a:noFill/>
          <a:ln>
            <a:noFill/>
          </a:ln>
        </p:spPr>
        <p:txBody>
          <a:bodyPr anchorCtr="0" anchor="t" bIns="45000" lIns="90000" spcFirstLastPara="1" rIns="90000" wrap="square" tIns="45000">
            <a:noAutofit/>
          </a:bodyPr>
          <a:lstStyle/>
          <a:p>
            <a:pPr indent="-318599" lvl="0" marL="320040" marR="0" rtl="0" algn="l">
              <a:lnSpc>
                <a:spcPct val="100000"/>
              </a:lnSpc>
              <a:spcBef>
                <a:spcPts val="0"/>
              </a:spcBef>
              <a:spcAft>
                <a:spcPts val="0"/>
              </a:spcAft>
              <a:buClr>
                <a:srgbClr val="DD8047"/>
              </a:buClr>
              <a:buSzPts val="1740"/>
              <a:buFont typeface="Noto Sans Symbols"/>
              <a:buChar char="◻"/>
            </a:pPr>
            <a:r>
              <a:rPr lang="fr-FR" sz="2900">
                <a:latin typeface="Twentieth Century"/>
                <a:ea typeface="Twentieth Century"/>
                <a:cs typeface="Twentieth Century"/>
                <a:sym typeface="Twentieth Century"/>
              </a:rPr>
              <a:t>Datacenter</a:t>
            </a:r>
            <a:endParaRPr b="0" i="0" sz="2900" u="none" cap="none" strike="noStrike">
              <a:latin typeface="Arial"/>
              <a:ea typeface="Arial"/>
              <a:cs typeface="Arial"/>
              <a:sym typeface="Arial"/>
            </a:endParaRPr>
          </a:p>
          <a:p>
            <a:pPr indent="-272879" lvl="1" marL="640080" marR="0" rtl="0" algn="l">
              <a:lnSpc>
                <a:spcPct val="100000"/>
              </a:lnSpc>
              <a:spcBef>
                <a:spcPts val="550"/>
              </a:spcBef>
              <a:spcAft>
                <a:spcPts val="0"/>
              </a:spcAft>
              <a:buClr>
                <a:srgbClr val="94B6D2"/>
              </a:buClr>
              <a:buSzPts val="1820"/>
              <a:buFont typeface="Noto Sans Symbols"/>
              <a:buChar char="🞑"/>
            </a:pPr>
            <a:r>
              <a:rPr lang="fr-FR" sz="2600">
                <a:latin typeface="Twentieth Century"/>
                <a:ea typeface="Twentieth Century"/>
                <a:cs typeface="Twentieth Century"/>
                <a:sym typeface="Twentieth Century"/>
              </a:rPr>
              <a:t>Serveur : machine allumée en permanence</a:t>
            </a:r>
            <a:endParaRPr b="0" i="0" sz="2600" u="none" cap="none" strike="noStrike">
              <a:latin typeface="Arial"/>
              <a:ea typeface="Arial"/>
              <a:cs typeface="Arial"/>
              <a:sym typeface="Arial"/>
            </a:endParaRPr>
          </a:p>
          <a:p>
            <a:pPr indent="-272879" lvl="1" marL="640080" marR="0" rtl="0" algn="l">
              <a:lnSpc>
                <a:spcPct val="100000"/>
              </a:lnSpc>
              <a:spcBef>
                <a:spcPts val="550"/>
              </a:spcBef>
              <a:spcAft>
                <a:spcPts val="0"/>
              </a:spcAft>
              <a:buClr>
                <a:srgbClr val="94B6D2"/>
              </a:buClr>
              <a:buSzPts val="1820"/>
              <a:buFont typeface="Noto Sans Symbols"/>
              <a:buChar char="🞑"/>
            </a:pPr>
            <a:r>
              <a:rPr lang="fr-FR" sz="2600">
                <a:latin typeface="Twentieth Century"/>
                <a:ea typeface="Twentieth Century"/>
                <a:cs typeface="Twentieth Century"/>
                <a:sym typeface="Twentieth Century"/>
              </a:rPr>
              <a:t>Lames : serveurs étroits rangés en baie/rack</a:t>
            </a:r>
            <a:endParaRPr sz="2600">
              <a:latin typeface="Twentieth Century"/>
              <a:ea typeface="Twentieth Century"/>
              <a:cs typeface="Twentieth Century"/>
              <a:sym typeface="Twentieth Century"/>
            </a:endParaRPr>
          </a:p>
          <a:p>
            <a:pPr indent="-322409" lvl="1" marL="640080" marR="0" rtl="0" algn="l">
              <a:lnSpc>
                <a:spcPct val="100000"/>
              </a:lnSpc>
              <a:spcBef>
                <a:spcPts val="550"/>
              </a:spcBef>
              <a:spcAft>
                <a:spcPts val="0"/>
              </a:spcAft>
              <a:buSzPts val="2600"/>
              <a:buFont typeface="Twentieth Century"/>
              <a:buChar char="🞑"/>
            </a:pPr>
            <a:r>
              <a:rPr lang="fr-FR" sz="2600">
                <a:latin typeface="Twentieth Century"/>
                <a:ea typeface="Twentieth Century"/>
                <a:cs typeface="Twentieth Century"/>
                <a:sym typeface="Twentieth Century"/>
              </a:rPr>
              <a:t>Cluster : ensemble de noeuds de calculs</a:t>
            </a:r>
            <a:endParaRPr sz="2600">
              <a:latin typeface="Twentieth Century"/>
              <a:ea typeface="Twentieth Century"/>
              <a:cs typeface="Twentieth Century"/>
              <a:sym typeface="Twentieth Century"/>
            </a:endParaRPr>
          </a:p>
          <a:p>
            <a:pPr indent="-322409" lvl="1" marL="640080" marR="0" rtl="0" algn="l">
              <a:lnSpc>
                <a:spcPct val="100000"/>
              </a:lnSpc>
              <a:spcBef>
                <a:spcPts val="550"/>
              </a:spcBef>
              <a:spcAft>
                <a:spcPts val="0"/>
              </a:spcAft>
              <a:buSzPts val="2600"/>
              <a:buFont typeface="Twentieth Century"/>
              <a:buChar char="🞑"/>
            </a:pPr>
            <a:r>
              <a:rPr lang="fr-FR" sz="2600">
                <a:latin typeface="Twentieth Century"/>
                <a:ea typeface="Twentieth Century"/>
                <a:cs typeface="Twentieth Century"/>
                <a:sym typeface="Twentieth Century"/>
              </a:rPr>
              <a:t>Mirroring : réplication des données</a:t>
            </a:r>
            <a:endParaRPr sz="2600">
              <a:latin typeface="Twentieth Century"/>
              <a:ea typeface="Twentieth Century"/>
              <a:cs typeface="Twentieth Century"/>
              <a:sym typeface="Twentieth Century"/>
            </a:endParaRPr>
          </a:p>
          <a:p>
            <a:pPr indent="0" lvl="0" marL="1371600" marR="0" rtl="0" algn="l">
              <a:lnSpc>
                <a:spcPct val="100000"/>
              </a:lnSpc>
              <a:spcBef>
                <a:spcPts val="499"/>
              </a:spcBef>
              <a:spcAft>
                <a:spcPts val="0"/>
              </a:spcAft>
              <a:buNone/>
            </a:pPr>
            <a:r>
              <a:t/>
            </a:r>
            <a:endParaRPr b="0" i="0" sz="2300" u="none" cap="none" strike="noStrike">
              <a:latin typeface="Arial"/>
              <a:ea typeface="Arial"/>
              <a:cs typeface="Arial"/>
              <a:sym typeface="Arial"/>
            </a:endParaRPr>
          </a:p>
        </p:txBody>
      </p:sp>
      <p:pic>
        <p:nvPicPr>
          <p:cNvPr id="556" name="Google Shape;556;p55"/>
          <p:cNvPicPr preferRelativeResize="0"/>
          <p:nvPr/>
        </p:nvPicPr>
        <p:blipFill>
          <a:blip r:embed="rId3">
            <a:alphaModFix/>
          </a:blip>
          <a:stretch>
            <a:fillRect/>
          </a:stretch>
        </p:blipFill>
        <p:spPr>
          <a:xfrm>
            <a:off x="6575175" y="4056200"/>
            <a:ext cx="2326648" cy="2300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d3f467b89d_0_32"/>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Réplication : primary-secondary</a:t>
            </a:r>
            <a:endParaRPr b="0" i="0" sz="4400" u="none" cap="none" strike="noStrike">
              <a:latin typeface="Arial"/>
              <a:ea typeface="Arial"/>
              <a:cs typeface="Arial"/>
              <a:sym typeface="Arial"/>
            </a:endParaRPr>
          </a:p>
        </p:txBody>
      </p:sp>
      <p:sp>
        <p:nvSpPr>
          <p:cNvPr id="563" name="Google Shape;563;gd3f467b89d_0_32"/>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564" name="Google Shape;564;gd3f467b89d_0_32"/>
          <p:cNvSpPr/>
          <p:nvPr/>
        </p:nvSpPr>
        <p:spPr>
          <a:xfrm>
            <a:off x="612725" y="1600200"/>
            <a:ext cx="8151900" cy="2652300"/>
          </a:xfrm>
          <a:prstGeom prst="rect">
            <a:avLst/>
          </a:prstGeom>
          <a:noFill/>
          <a:ln>
            <a:noFill/>
          </a:ln>
        </p:spPr>
        <p:txBody>
          <a:bodyPr anchorCtr="0" anchor="t" bIns="45000" lIns="90000" spcFirstLastPara="1" rIns="90000" wrap="square" tIns="45000">
            <a:noAutofit/>
          </a:bodyPr>
          <a:lstStyle/>
          <a:p>
            <a:pPr indent="-318599"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Duplication d’une instance de la base de données</a:t>
            </a:r>
            <a:endParaRPr b="0" i="0" sz="2900" u="none" cap="none" strike="noStrike">
              <a:latin typeface="Arial"/>
              <a:ea typeface="Arial"/>
              <a:cs typeface="Arial"/>
              <a:sym typeface="Arial"/>
            </a:endParaRPr>
          </a:p>
          <a:p>
            <a:pPr indent="-272879"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Plusieurs instances identiques</a:t>
            </a:r>
            <a:endParaRPr b="0" i="0" sz="2600" u="none" cap="none" strike="noStrike">
              <a:latin typeface="Arial"/>
              <a:ea typeface="Arial"/>
              <a:cs typeface="Arial"/>
              <a:sym typeface="Arial"/>
            </a:endParaRPr>
          </a:p>
          <a:p>
            <a:pPr indent="-272879" lvl="1" marL="640080" marR="0" rtl="0" algn="l">
              <a:lnSpc>
                <a:spcPct val="100000"/>
              </a:lnSpc>
              <a:spcBef>
                <a:spcPts val="550"/>
              </a:spcBef>
              <a:spcAft>
                <a:spcPts val="0"/>
              </a:spcAft>
              <a:buClr>
                <a:srgbClr val="94B6D2"/>
              </a:buClr>
              <a:buSzPts val="1820"/>
              <a:buFont typeface="Noto Sans Symbols"/>
              <a:buChar char="🞑"/>
            </a:pPr>
            <a:r>
              <a:rPr lang="fr-FR" sz="2600">
                <a:latin typeface="Twentieth Century"/>
                <a:ea typeface="Twentieth Century"/>
                <a:cs typeface="Twentieth Century"/>
                <a:sym typeface="Twentieth Century"/>
              </a:rPr>
              <a:t>Système primary-secondary</a:t>
            </a:r>
            <a:endParaRPr b="0" i="0" sz="2600" u="none" cap="none" strike="noStrike">
              <a:latin typeface="Arial"/>
              <a:ea typeface="Arial"/>
              <a:cs typeface="Arial"/>
              <a:sym typeface="Arial"/>
            </a:endParaRPr>
          </a:p>
          <a:p>
            <a:pPr indent="0" lvl="0" marL="1371600" marR="0" rtl="0" algn="l">
              <a:lnSpc>
                <a:spcPct val="100000"/>
              </a:lnSpc>
              <a:spcBef>
                <a:spcPts val="499"/>
              </a:spcBef>
              <a:spcAft>
                <a:spcPts val="0"/>
              </a:spcAft>
              <a:buNone/>
            </a:pPr>
            <a:r>
              <a:t/>
            </a:r>
            <a:endParaRPr b="0" i="0" sz="2300" u="none" cap="none" strike="noStrike">
              <a:latin typeface="Arial"/>
              <a:ea typeface="Arial"/>
              <a:cs typeface="Arial"/>
              <a:sym typeface="Arial"/>
            </a:endParaRPr>
          </a:p>
        </p:txBody>
      </p:sp>
      <p:pic>
        <p:nvPicPr>
          <p:cNvPr id="565" name="Google Shape;565;gd3f467b89d_0_32"/>
          <p:cNvPicPr preferRelativeResize="0"/>
          <p:nvPr/>
        </p:nvPicPr>
        <p:blipFill rotWithShape="1">
          <a:blip r:embed="rId3">
            <a:alphaModFix/>
          </a:blip>
          <a:srcRect b="0" l="0" r="0" t="0"/>
          <a:stretch/>
        </p:blipFill>
        <p:spPr>
          <a:xfrm>
            <a:off x="2720355" y="3317485"/>
            <a:ext cx="2742481" cy="103716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d3f467b89d_0_24"/>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Réplication : switchover et failover</a:t>
            </a:r>
            <a:endParaRPr b="0" i="0" sz="4400" u="none" cap="none" strike="noStrike">
              <a:latin typeface="Arial"/>
              <a:ea typeface="Arial"/>
              <a:cs typeface="Arial"/>
              <a:sym typeface="Arial"/>
            </a:endParaRPr>
          </a:p>
        </p:txBody>
      </p:sp>
      <p:sp>
        <p:nvSpPr>
          <p:cNvPr id="572" name="Google Shape;572;gd3f467b89d_0_24"/>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573" name="Google Shape;573;gd3f467b89d_0_24"/>
          <p:cNvSpPr/>
          <p:nvPr/>
        </p:nvSpPr>
        <p:spPr>
          <a:xfrm>
            <a:off x="612725" y="1600200"/>
            <a:ext cx="8151900" cy="4260000"/>
          </a:xfrm>
          <a:prstGeom prst="rect">
            <a:avLst/>
          </a:prstGeom>
          <a:noFill/>
          <a:ln>
            <a:noFill/>
          </a:ln>
        </p:spPr>
        <p:txBody>
          <a:bodyPr anchorCtr="0" anchor="t" bIns="45000" lIns="90000" spcFirstLastPara="1" rIns="90000" wrap="square" tIns="45000">
            <a:noAutofit/>
          </a:bodyPr>
          <a:lstStyle/>
          <a:p>
            <a:pPr indent="-318599" lvl="0" marL="320040" marR="0" rtl="0" algn="l">
              <a:lnSpc>
                <a:spcPct val="100000"/>
              </a:lnSpc>
              <a:spcBef>
                <a:spcPts val="0"/>
              </a:spcBef>
              <a:spcAft>
                <a:spcPts val="0"/>
              </a:spcAft>
              <a:buClr>
                <a:srgbClr val="DD8047"/>
              </a:buClr>
              <a:buSzPts val="1740"/>
              <a:buFont typeface="Noto Sans Symbols"/>
              <a:buChar char="◻"/>
            </a:pPr>
            <a:r>
              <a:rPr lang="fr-FR" sz="2900">
                <a:latin typeface="Twentieth Century"/>
                <a:ea typeface="Twentieth Century"/>
                <a:cs typeface="Twentieth Century"/>
                <a:sym typeface="Twentieth Century"/>
              </a:rPr>
              <a:t>Switchover</a:t>
            </a:r>
            <a:endParaRPr b="0" i="0" sz="2900" u="none" cap="none" strike="noStrike">
              <a:latin typeface="Arial"/>
              <a:ea typeface="Arial"/>
              <a:cs typeface="Arial"/>
              <a:sym typeface="Arial"/>
            </a:endParaRPr>
          </a:p>
          <a:p>
            <a:pPr indent="-272879" lvl="1" marL="640080" marR="0" rtl="0" algn="l">
              <a:lnSpc>
                <a:spcPct val="100000"/>
              </a:lnSpc>
              <a:spcBef>
                <a:spcPts val="550"/>
              </a:spcBef>
              <a:spcAft>
                <a:spcPts val="0"/>
              </a:spcAft>
              <a:buClr>
                <a:srgbClr val="94B6D2"/>
              </a:buClr>
              <a:buSzPts val="1820"/>
              <a:buFont typeface="Noto Sans Symbols"/>
              <a:buChar char="🞑"/>
            </a:pPr>
            <a:r>
              <a:rPr lang="fr-FR" sz="2600">
                <a:latin typeface="Twentieth Century"/>
                <a:ea typeface="Twentieth Century"/>
                <a:cs typeface="Twentieth Century"/>
                <a:sym typeface="Twentieth Century"/>
              </a:rPr>
              <a:t>Noeud primary qui devient secondary</a:t>
            </a:r>
            <a:endParaRPr b="0" i="0" sz="2600" u="none" cap="none" strike="noStrike">
              <a:latin typeface="Arial"/>
              <a:ea typeface="Arial"/>
              <a:cs typeface="Arial"/>
              <a:sym typeface="Arial"/>
            </a:endParaRPr>
          </a:p>
          <a:p>
            <a:pPr indent="-272879" lvl="1" marL="640080" marR="0" rtl="0" algn="l">
              <a:lnSpc>
                <a:spcPct val="100000"/>
              </a:lnSpc>
              <a:spcBef>
                <a:spcPts val="550"/>
              </a:spcBef>
              <a:spcAft>
                <a:spcPts val="0"/>
              </a:spcAft>
              <a:buClr>
                <a:srgbClr val="94B6D2"/>
              </a:buClr>
              <a:buSzPts val="1820"/>
              <a:buFont typeface="Noto Sans Symbols"/>
              <a:buChar char="🞑"/>
            </a:pPr>
            <a:r>
              <a:rPr lang="fr-FR" sz="2600">
                <a:latin typeface="Twentieth Century"/>
                <a:ea typeface="Twentieth Century"/>
                <a:cs typeface="Twentieth Century"/>
                <a:sym typeface="Twentieth Century"/>
              </a:rPr>
              <a:t>Un noeud secondary est nommé primary</a:t>
            </a:r>
            <a:endParaRPr sz="2600">
              <a:latin typeface="Twentieth Century"/>
              <a:ea typeface="Twentieth Century"/>
              <a:cs typeface="Twentieth Century"/>
              <a:sym typeface="Twentieth Century"/>
            </a:endParaRPr>
          </a:p>
          <a:p>
            <a:pPr indent="0" lvl="0" marL="914400" marR="0" rtl="0" algn="l">
              <a:lnSpc>
                <a:spcPct val="100000"/>
              </a:lnSpc>
              <a:spcBef>
                <a:spcPts val="550"/>
              </a:spcBef>
              <a:spcAft>
                <a:spcPts val="0"/>
              </a:spcAft>
              <a:buNone/>
            </a:pPr>
            <a:r>
              <a:rPr lang="fr-FR" sz="2600">
                <a:latin typeface="Twentieth Century"/>
                <a:ea typeface="Twentieth Century"/>
                <a:cs typeface="Twentieth Century"/>
                <a:sym typeface="Twentieth Century"/>
              </a:rPr>
              <a:t>-&gt; Pour gérer les maintenances</a:t>
            </a:r>
            <a:endParaRPr sz="2600">
              <a:latin typeface="Twentieth Century"/>
              <a:ea typeface="Twentieth Century"/>
              <a:cs typeface="Twentieth Century"/>
              <a:sym typeface="Twentieth Century"/>
            </a:endParaRPr>
          </a:p>
          <a:p>
            <a:pPr indent="-318599" lvl="0" marL="320040" rtl="0" algn="l">
              <a:spcBef>
                <a:spcPts val="0"/>
              </a:spcBef>
              <a:spcAft>
                <a:spcPts val="0"/>
              </a:spcAft>
              <a:buClr>
                <a:srgbClr val="DD8047"/>
              </a:buClr>
              <a:buSzPts val="1740"/>
              <a:buFont typeface="Noto Sans Symbols"/>
              <a:buChar char="◻"/>
            </a:pPr>
            <a:r>
              <a:rPr lang="fr-FR" sz="2900">
                <a:solidFill>
                  <a:schemeClr val="dk1"/>
                </a:solidFill>
                <a:latin typeface="Twentieth Century"/>
                <a:ea typeface="Twentieth Century"/>
                <a:cs typeface="Twentieth Century"/>
                <a:sym typeface="Twentieth Century"/>
              </a:rPr>
              <a:t>Failover</a:t>
            </a:r>
            <a:endParaRPr sz="2900">
              <a:solidFill>
                <a:schemeClr val="dk1"/>
              </a:solidFill>
            </a:endParaRPr>
          </a:p>
          <a:p>
            <a:pPr indent="-272879" lvl="1" marL="640080" rtl="0" algn="l">
              <a:spcBef>
                <a:spcPts val="550"/>
              </a:spcBef>
              <a:spcAft>
                <a:spcPts val="0"/>
              </a:spcAft>
              <a:buClr>
                <a:srgbClr val="94B6D2"/>
              </a:buClr>
              <a:buSzPts val="1820"/>
              <a:buFont typeface="Noto Sans Symbols"/>
              <a:buChar char="🞑"/>
            </a:pPr>
            <a:r>
              <a:rPr lang="fr-FR" sz="2600">
                <a:solidFill>
                  <a:schemeClr val="dk1"/>
                </a:solidFill>
                <a:latin typeface="Twentieth Century"/>
                <a:ea typeface="Twentieth Century"/>
                <a:cs typeface="Twentieth Century"/>
                <a:sym typeface="Twentieth Century"/>
              </a:rPr>
              <a:t>Noeud primary qui ne répond pas</a:t>
            </a:r>
            <a:endParaRPr sz="2600">
              <a:solidFill>
                <a:schemeClr val="dk1"/>
              </a:solidFill>
            </a:endParaRPr>
          </a:p>
          <a:p>
            <a:pPr indent="-272879" lvl="1" marL="640080" rtl="0" algn="l">
              <a:spcBef>
                <a:spcPts val="550"/>
              </a:spcBef>
              <a:spcAft>
                <a:spcPts val="0"/>
              </a:spcAft>
              <a:buClr>
                <a:srgbClr val="94B6D2"/>
              </a:buClr>
              <a:buSzPts val="1820"/>
              <a:buFont typeface="Noto Sans Symbols"/>
              <a:buChar char="🞑"/>
            </a:pPr>
            <a:r>
              <a:rPr lang="fr-FR" sz="2600">
                <a:solidFill>
                  <a:schemeClr val="dk1"/>
                </a:solidFill>
                <a:latin typeface="Twentieth Century"/>
                <a:ea typeface="Twentieth Century"/>
                <a:cs typeface="Twentieth Century"/>
                <a:sym typeface="Twentieth Century"/>
              </a:rPr>
              <a:t>Un noeud secondary est nommé primary</a:t>
            </a:r>
            <a:endParaRPr sz="2600">
              <a:solidFill>
                <a:schemeClr val="dk1"/>
              </a:solidFill>
              <a:latin typeface="Twentieth Century"/>
              <a:ea typeface="Twentieth Century"/>
              <a:cs typeface="Twentieth Century"/>
              <a:sym typeface="Twentieth Century"/>
            </a:endParaRPr>
          </a:p>
          <a:p>
            <a:pPr indent="0" lvl="0" marL="914400" rtl="0" algn="l">
              <a:spcBef>
                <a:spcPts val="550"/>
              </a:spcBef>
              <a:spcAft>
                <a:spcPts val="0"/>
              </a:spcAft>
              <a:buClr>
                <a:schemeClr val="dk1"/>
              </a:buClr>
              <a:buSzPts val="1100"/>
              <a:buFont typeface="Arial"/>
              <a:buNone/>
            </a:pPr>
            <a:r>
              <a:rPr lang="fr-FR" sz="2600">
                <a:solidFill>
                  <a:schemeClr val="dk1"/>
                </a:solidFill>
                <a:latin typeface="Twentieth Century"/>
                <a:ea typeface="Twentieth Century"/>
                <a:cs typeface="Twentieth Century"/>
                <a:sym typeface="Twentieth Century"/>
              </a:rPr>
              <a:t>-&gt; Pour gérer les pannes</a:t>
            </a:r>
            <a:endParaRPr sz="2600">
              <a:latin typeface="Twentieth Century"/>
              <a:ea typeface="Twentieth Century"/>
              <a:cs typeface="Twentieth Century"/>
              <a:sym typeface="Twentieth Century"/>
            </a:endParaRPr>
          </a:p>
          <a:p>
            <a:pPr indent="0" lvl="0" marL="914400" marR="0" rtl="0" algn="l">
              <a:lnSpc>
                <a:spcPct val="100000"/>
              </a:lnSpc>
              <a:spcBef>
                <a:spcPts val="550"/>
              </a:spcBef>
              <a:spcAft>
                <a:spcPts val="0"/>
              </a:spcAft>
              <a:buNone/>
            </a:pPr>
            <a:r>
              <a:t/>
            </a:r>
            <a:endParaRPr sz="2600">
              <a:latin typeface="Twentieth Century"/>
              <a:ea typeface="Twentieth Century"/>
              <a:cs typeface="Twentieth Century"/>
              <a:sym typeface="Twentieth Century"/>
            </a:endParaRPr>
          </a:p>
          <a:p>
            <a:pPr indent="0" lvl="0" marL="0" marR="0" rtl="0" algn="l">
              <a:lnSpc>
                <a:spcPct val="100000"/>
              </a:lnSpc>
              <a:spcBef>
                <a:spcPts val="550"/>
              </a:spcBef>
              <a:spcAft>
                <a:spcPts val="0"/>
              </a:spcAft>
              <a:buNone/>
            </a:pPr>
            <a:r>
              <a:t/>
            </a:r>
            <a:endParaRPr sz="2600">
              <a:latin typeface="Twentieth Century"/>
              <a:ea typeface="Twentieth Century"/>
              <a:cs typeface="Twentieth Century"/>
              <a:sym typeface="Twentieth Century"/>
            </a:endParaRPr>
          </a:p>
          <a:p>
            <a:pPr indent="0" lvl="0" marL="1371600" marR="0" rtl="0" algn="l">
              <a:lnSpc>
                <a:spcPct val="100000"/>
              </a:lnSpc>
              <a:spcBef>
                <a:spcPts val="499"/>
              </a:spcBef>
              <a:spcAft>
                <a:spcPts val="0"/>
              </a:spcAft>
              <a:buNone/>
            </a:pPr>
            <a:r>
              <a:t/>
            </a:r>
            <a:endParaRPr b="0" i="0" sz="2300" u="none" cap="none" strike="noStrike">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6"/>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Failover</a:t>
            </a:r>
            <a:r>
              <a:rPr b="0" i="0" lang="fr-FR" sz="4400" u="none" cap="none" strike="noStrike">
                <a:solidFill>
                  <a:srgbClr val="775F55"/>
                </a:solidFill>
                <a:latin typeface="Twentieth Century"/>
                <a:ea typeface="Twentieth Century"/>
                <a:cs typeface="Twentieth Century"/>
                <a:sym typeface="Twentieth Century"/>
              </a:rPr>
              <a:t> </a:t>
            </a:r>
            <a:r>
              <a:rPr lang="fr-FR" sz="4400">
                <a:solidFill>
                  <a:srgbClr val="775F55"/>
                </a:solidFill>
                <a:latin typeface="Twentieth Century"/>
                <a:ea typeface="Twentieth Century"/>
                <a:cs typeface="Twentieth Century"/>
                <a:sym typeface="Twentieth Century"/>
              </a:rPr>
              <a:t>primary </a:t>
            </a:r>
            <a:r>
              <a:rPr b="0" i="0" lang="fr-FR" sz="4400" u="none" cap="none" strike="noStrike">
                <a:solidFill>
                  <a:srgbClr val="775F55"/>
                </a:solidFill>
                <a:latin typeface="Twentieth Century"/>
                <a:ea typeface="Twentieth Century"/>
                <a:cs typeface="Twentieth Century"/>
                <a:sym typeface="Twentieth Century"/>
              </a:rPr>
              <a:t>sur MongoDB</a:t>
            </a:r>
            <a:endParaRPr b="0" i="0" sz="4400" u="none" cap="none" strike="noStrike">
              <a:latin typeface="Arial"/>
              <a:ea typeface="Arial"/>
              <a:cs typeface="Arial"/>
              <a:sym typeface="Arial"/>
            </a:endParaRPr>
          </a:p>
        </p:txBody>
      </p:sp>
      <p:sp>
        <p:nvSpPr>
          <p:cNvPr id="580" name="Google Shape;580;p5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581" name="Google Shape;581;p56"/>
          <p:cNvPicPr preferRelativeResize="0"/>
          <p:nvPr/>
        </p:nvPicPr>
        <p:blipFill rotWithShape="1">
          <a:blip r:embed="rId3">
            <a:alphaModFix/>
          </a:blip>
          <a:srcRect b="0" l="0" r="0" t="0"/>
          <a:stretch/>
        </p:blipFill>
        <p:spPr>
          <a:xfrm>
            <a:off x="724955" y="3377160"/>
            <a:ext cx="2742481" cy="1037161"/>
          </a:xfrm>
          <a:prstGeom prst="rect">
            <a:avLst/>
          </a:prstGeom>
          <a:noFill/>
          <a:ln>
            <a:noFill/>
          </a:ln>
        </p:spPr>
      </p:pic>
      <p:pic>
        <p:nvPicPr>
          <p:cNvPr id="582" name="Google Shape;582;p56"/>
          <p:cNvPicPr preferRelativeResize="0"/>
          <p:nvPr/>
        </p:nvPicPr>
        <p:blipFill rotWithShape="1">
          <a:blip r:embed="rId4">
            <a:alphaModFix/>
          </a:blip>
          <a:srcRect b="0" l="0" r="0" t="0"/>
          <a:stretch/>
        </p:blipFill>
        <p:spPr>
          <a:xfrm>
            <a:off x="5519755" y="2932295"/>
            <a:ext cx="2742481" cy="207755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d3f4681d6f_0_1"/>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Failover</a:t>
            </a:r>
            <a:r>
              <a:rPr b="0" i="0" lang="fr-FR" sz="4400" u="none" cap="none" strike="noStrike">
                <a:solidFill>
                  <a:srgbClr val="775F55"/>
                </a:solidFill>
                <a:latin typeface="Twentieth Century"/>
                <a:ea typeface="Twentieth Century"/>
                <a:cs typeface="Twentieth Century"/>
                <a:sym typeface="Twentieth Century"/>
              </a:rPr>
              <a:t> </a:t>
            </a:r>
            <a:r>
              <a:rPr lang="fr-FR" sz="4400">
                <a:solidFill>
                  <a:srgbClr val="775F55"/>
                </a:solidFill>
                <a:latin typeface="Twentieth Century"/>
                <a:ea typeface="Twentieth Century"/>
                <a:cs typeface="Twentieth Century"/>
                <a:sym typeface="Twentieth Century"/>
              </a:rPr>
              <a:t>second</a:t>
            </a:r>
            <a:r>
              <a:rPr lang="fr-FR" sz="4400">
                <a:solidFill>
                  <a:srgbClr val="775F55"/>
                </a:solidFill>
                <a:latin typeface="Twentieth Century"/>
                <a:ea typeface="Twentieth Century"/>
                <a:cs typeface="Twentieth Century"/>
                <a:sym typeface="Twentieth Century"/>
              </a:rPr>
              <a:t>ary </a:t>
            </a:r>
            <a:r>
              <a:rPr b="0" i="0" lang="fr-FR" sz="4400" u="none" cap="none" strike="noStrike">
                <a:solidFill>
                  <a:srgbClr val="775F55"/>
                </a:solidFill>
                <a:latin typeface="Twentieth Century"/>
                <a:ea typeface="Twentieth Century"/>
                <a:cs typeface="Twentieth Century"/>
                <a:sym typeface="Twentieth Century"/>
              </a:rPr>
              <a:t>sur MongoDB</a:t>
            </a:r>
            <a:endParaRPr b="0" i="0" sz="4400" u="none" cap="none" strike="noStrike">
              <a:latin typeface="Arial"/>
              <a:ea typeface="Arial"/>
              <a:cs typeface="Arial"/>
              <a:sym typeface="Arial"/>
            </a:endParaRPr>
          </a:p>
        </p:txBody>
      </p:sp>
      <p:sp>
        <p:nvSpPr>
          <p:cNvPr id="589" name="Google Shape;589;gd3f4681d6f_0_1"/>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590" name="Google Shape;590;gd3f4681d6f_0_1"/>
          <p:cNvPicPr preferRelativeResize="0"/>
          <p:nvPr/>
        </p:nvPicPr>
        <p:blipFill rotWithShape="1">
          <a:blip r:embed="rId3">
            <a:alphaModFix/>
          </a:blip>
          <a:srcRect b="0" l="0" r="0" t="0"/>
          <a:stretch/>
        </p:blipFill>
        <p:spPr>
          <a:xfrm>
            <a:off x="2604130" y="3057510"/>
            <a:ext cx="2742481" cy="1037161"/>
          </a:xfrm>
          <a:prstGeom prst="rect">
            <a:avLst/>
          </a:prstGeom>
          <a:noFill/>
          <a:ln>
            <a:noFill/>
          </a:ln>
        </p:spPr>
      </p:pic>
      <p:sp>
        <p:nvSpPr>
          <p:cNvPr id="591" name="Google Shape;591;gd3f4681d6f_0_1"/>
          <p:cNvSpPr/>
          <p:nvPr/>
        </p:nvSpPr>
        <p:spPr>
          <a:xfrm>
            <a:off x="4416600" y="3458050"/>
            <a:ext cx="930000" cy="9300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d3f4681d6f_0_10"/>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Réplication : multi-noeuds</a:t>
            </a:r>
            <a:endParaRPr b="0" i="0" sz="4400" u="none" cap="none" strike="noStrike">
              <a:latin typeface="Arial"/>
              <a:ea typeface="Arial"/>
              <a:cs typeface="Arial"/>
              <a:sym typeface="Arial"/>
            </a:endParaRPr>
          </a:p>
        </p:txBody>
      </p:sp>
      <p:sp>
        <p:nvSpPr>
          <p:cNvPr id="598" name="Google Shape;598;gd3f4681d6f_0_10"/>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599" name="Google Shape;599;gd3f4681d6f_0_10"/>
          <p:cNvPicPr preferRelativeResize="0"/>
          <p:nvPr/>
        </p:nvPicPr>
        <p:blipFill>
          <a:blip r:embed="rId3">
            <a:alphaModFix/>
          </a:blip>
          <a:stretch>
            <a:fillRect/>
          </a:stretch>
        </p:blipFill>
        <p:spPr>
          <a:xfrm>
            <a:off x="1352950" y="1760725"/>
            <a:ext cx="6309000" cy="4731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d3f4681d6f_0_19"/>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Réplication multi-noeuds : failover</a:t>
            </a:r>
            <a:endParaRPr b="0" i="0" sz="4400" u="none" cap="none" strike="noStrike">
              <a:latin typeface="Arial"/>
              <a:ea typeface="Arial"/>
              <a:cs typeface="Arial"/>
              <a:sym typeface="Arial"/>
            </a:endParaRPr>
          </a:p>
        </p:txBody>
      </p:sp>
      <p:sp>
        <p:nvSpPr>
          <p:cNvPr id="606" name="Google Shape;606;gd3f4681d6f_0_19"/>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607" name="Google Shape;607;gd3f4681d6f_0_19"/>
          <p:cNvPicPr preferRelativeResize="0"/>
          <p:nvPr/>
        </p:nvPicPr>
        <p:blipFill>
          <a:blip r:embed="rId3">
            <a:alphaModFix/>
          </a:blip>
          <a:stretch>
            <a:fillRect/>
          </a:stretch>
        </p:blipFill>
        <p:spPr>
          <a:xfrm>
            <a:off x="1352950" y="1760725"/>
            <a:ext cx="6309000" cy="4731750"/>
          </a:xfrm>
          <a:prstGeom prst="rect">
            <a:avLst/>
          </a:prstGeom>
          <a:noFill/>
          <a:ln>
            <a:noFill/>
          </a:ln>
        </p:spPr>
      </p:pic>
      <p:sp>
        <p:nvSpPr>
          <p:cNvPr id="608" name="Google Shape;608;gd3f4681d6f_0_19"/>
          <p:cNvSpPr/>
          <p:nvPr/>
        </p:nvSpPr>
        <p:spPr>
          <a:xfrm>
            <a:off x="5084100" y="4533275"/>
            <a:ext cx="930000" cy="9300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d3f4681d6f_0_27"/>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Réplication : synchrone/asynchrone</a:t>
            </a:r>
            <a:endParaRPr b="0" i="0" sz="4400" u="none" cap="none" strike="noStrike">
              <a:latin typeface="Arial"/>
              <a:ea typeface="Arial"/>
              <a:cs typeface="Arial"/>
              <a:sym typeface="Arial"/>
            </a:endParaRPr>
          </a:p>
        </p:txBody>
      </p:sp>
      <p:sp>
        <p:nvSpPr>
          <p:cNvPr id="615" name="Google Shape;615;gd3f4681d6f_0_27"/>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616" name="Google Shape;616;gd3f4681d6f_0_27"/>
          <p:cNvPicPr preferRelativeResize="0"/>
          <p:nvPr/>
        </p:nvPicPr>
        <p:blipFill>
          <a:blip r:embed="rId3">
            <a:alphaModFix/>
          </a:blip>
          <a:stretch>
            <a:fillRect/>
          </a:stretch>
        </p:blipFill>
        <p:spPr>
          <a:xfrm>
            <a:off x="1236725" y="2116250"/>
            <a:ext cx="6059174" cy="363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6"/>
          <p:cNvSpPr/>
          <p:nvPr/>
        </p:nvSpPr>
        <p:spPr>
          <a:xfrm>
            <a:off x="570600" y="228600"/>
            <a:ext cx="865800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État des lieux de début 2000 à 2010</a:t>
            </a:r>
            <a:endParaRPr b="0" i="0" sz="4400" u="none" cap="none" strike="noStrike">
              <a:latin typeface="Arial"/>
              <a:ea typeface="Arial"/>
              <a:cs typeface="Arial"/>
              <a:sym typeface="Arial"/>
            </a:endParaRPr>
          </a:p>
        </p:txBody>
      </p:sp>
      <p:sp>
        <p:nvSpPr>
          <p:cNvPr id="160" name="Google Shape;160;p6"/>
          <p:cNvSpPr/>
          <p:nvPr/>
        </p:nvSpPr>
        <p:spPr>
          <a:xfrm>
            <a:off x="612720" y="1600200"/>
            <a:ext cx="8151840" cy="4946400"/>
          </a:xfrm>
          <a:prstGeom prst="rect">
            <a:avLst/>
          </a:prstGeom>
          <a:noFill/>
          <a:ln>
            <a:noFill/>
          </a:ln>
        </p:spPr>
        <p:txBody>
          <a:bodyPr anchorCtr="0" anchor="t" bIns="45000" lIns="90000" spcFirstLastPara="1" rIns="90000" wrap="square" tIns="45000">
            <a:normAutofit/>
          </a:bodyPr>
          <a:lstStyle/>
          <a:p>
            <a:pPr indent="-317880" lvl="0" marL="320040" marR="0" rtl="0" algn="l">
              <a:lnSpc>
                <a:spcPct val="100000"/>
              </a:lnSpc>
              <a:spcBef>
                <a:spcPts val="0"/>
              </a:spcBef>
              <a:spcAft>
                <a:spcPts val="0"/>
              </a:spcAft>
              <a:buClr>
                <a:srgbClr val="DD8047"/>
              </a:buClr>
              <a:buSzPts val="1920"/>
              <a:buFont typeface="Noto Sans Symbols"/>
              <a:buChar char="◻"/>
            </a:pPr>
            <a:r>
              <a:rPr b="0" i="0" lang="fr-FR" sz="3200" u="none" cap="none" strike="noStrike">
                <a:solidFill>
                  <a:srgbClr val="000000"/>
                </a:solidFill>
                <a:latin typeface="Twentieth Century"/>
                <a:ea typeface="Twentieth Century"/>
                <a:cs typeface="Twentieth Century"/>
                <a:sym typeface="Twentieth Century"/>
              </a:rPr>
              <a:t>Explosion des masses de données</a:t>
            </a:r>
            <a:endParaRPr b="0" i="0" sz="32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De très grandes masses de données : bases de données, entrepôts de données, internet, …</a:t>
            </a:r>
            <a:endParaRPr b="0" i="0" sz="26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920"/>
              <a:buFont typeface="Noto Sans Symbols"/>
              <a:buChar char="◻"/>
            </a:pPr>
            <a:r>
              <a:rPr b="0" i="0" lang="fr-FR" sz="3200" u="none" cap="none" strike="noStrike">
                <a:solidFill>
                  <a:srgbClr val="000000"/>
                </a:solidFill>
                <a:latin typeface="Twentieth Century"/>
                <a:ea typeface="Twentieth Century"/>
                <a:cs typeface="Twentieth Century"/>
                <a:sym typeface="Twentieth Century"/>
              </a:rPr>
              <a:t>Abondance de données</a:t>
            </a:r>
            <a:endParaRPr b="0" i="0" sz="32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Entrepôts de données … cimetière de données !</a:t>
            </a:r>
            <a:endParaRPr b="0" i="0" sz="2600" u="none" cap="none" strike="noStrike">
              <a:latin typeface="Arial"/>
              <a:ea typeface="Arial"/>
              <a:cs typeface="Arial"/>
              <a:sym typeface="Arial"/>
            </a:endParaRPr>
          </a:p>
          <a:p>
            <a:pPr indent="-27216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Certaines données ne sont/seront jamais vues par un humain</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1" lang="fr-FR" sz="2800" u="none" cap="none" strike="noStrike">
                <a:solidFill>
                  <a:srgbClr val="000000"/>
                </a:solidFill>
                <a:latin typeface="Twentieth Century"/>
                <a:ea typeface="Twentieth Century"/>
                <a:cs typeface="Twentieth Century"/>
                <a:sym typeface="Twentieth Century"/>
              </a:rPr>
              <a:t>	« We are data rich, but information poor »</a:t>
            </a:r>
            <a:endParaRPr b="0" i="0" sz="2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800" u="none" cap="none" strike="noStrike">
              <a:latin typeface="Arial"/>
              <a:ea typeface="Arial"/>
              <a:cs typeface="Arial"/>
              <a:sym typeface="Arial"/>
            </a:endParaRPr>
          </a:p>
        </p:txBody>
      </p:sp>
      <p:sp>
        <p:nvSpPr>
          <p:cNvPr id="161" name="Google Shape;161;p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d3f4681d6f_0_36"/>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Niveau de cohérences</a:t>
            </a:r>
            <a:endParaRPr b="0" i="0" sz="4400" u="none" cap="none" strike="noStrike">
              <a:latin typeface="Arial"/>
              <a:ea typeface="Arial"/>
              <a:cs typeface="Arial"/>
              <a:sym typeface="Arial"/>
            </a:endParaRPr>
          </a:p>
        </p:txBody>
      </p:sp>
      <p:sp>
        <p:nvSpPr>
          <p:cNvPr id="623" name="Google Shape;623;gd3f4681d6f_0_36"/>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624" name="Google Shape;624;gd3f4681d6f_0_36"/>
          <p:cNvSpPr txBox="1"/>
          <p:nvPr/>
        </p:nvSpPr>
        <p:spPr>
          <a:xfrm>
            <a:off x="920200" y="1971525"/>
            <a:ext cx="7129200" cy="4119600"/>
          </a:xfrm>
          <a:prstGeom prst="rect">
            <a:avLst/>
          </a:prstGeom>
          <a:noFill/>
          <a:ln>
            <a:noFill/>
          </a:ln>
        </p:spPr>
        <p:txBody>
          <a:bodyPr anchorCtr="0" anchor="t" bIns="91425" lIns="91425" spcFirstLastPara="1" rIns="91425" wrap="square" tIns="91425">
            <a:spAutoFit/>
          </a:bodyPr>
          <a:lstStyle/>
          <a:p>
            <a:pPr indent="-349250" lvl="0" marL="838200" marR="381000" rtl="0" algn="l">
              <a:lnSpc>
                <a:spcPct val="115000"/>
              </a:lnSpc>
              <a:spcBef>
                <a:spcPts val="1200"/>
              </a:spcBef>
              <a:spcAft>
                <a:spcPts val="0"/>
              </a:spcAft>
              <a:buClr>
                <a:schemeClr val="dk1"/>
              </a:buClr>
              <a:buSzPts val="1900"/>
              <a:buAutoNum type="arabicPeriod"/>
            </a:pPr>
            <a:r>
              <a:rPr b="1" lang="fr-FR" sz="1900">
                <a:solidFill>
                  <a:schemeClr val="dk1"/>
                </a:solidFill>
              </a:rPr>
              <a:t>cohérence forte</a:t>
            </a:r>
            <a:r>
              <a:rPr lang="fr-FR" sz="1900">
                <a:solidFill>
                  <a:schemeClr val="dk1"/>
                </a:solidFill>
              </a:rPr>
              <a:t>: toutes les copies sont toujours en phase </a:t>
            </a:r>
            <a:endParaRPr sz="1900">
              <a:solidFill>
                <a:schemeClr val="dk1"/>
              </a:solidFill>
            </a:endParaRPr>
          </a:p>
          <a:p>
            <a:pPr indent="0" lvl="0" marL="457200" marR="381000" rtl="0" algn="l">
              <a:lnSpc>
                <a:spcPct val="115000"/>
              </a:lnSpc>
              <a:spcBef>
                <a:spcPts val="1200"/>
              </a:spcBef>
              <a:spcAft>
                <a:spcPts val="0"/>
              </a:spcAft>
              <a:buNone/>
            </a:pPr>
            <a:r>
              <a:t/>
            </a:r>
            <a:endParaRPr sz="1900">
              <a:solidFill>
                <a:schemeClr val="dk1"/>
              </a:solidFill>
            </a:endParaRPr>
          </a:p>
          <a:p>
            <a:pPr indent="-349250" lvl="0" marL="838200" marR="381000" rtl="0" algn="l">
              <a:lnSpc>
                <a:spcPct val="115000"/>
              </a:lnSpc>
              <a:spcBef>
                <a:spcPts val="1200"/>
              </a:spcBef>
              <a:spcAft>
                <a:spcPts val="0"/>
              </a:spcAft>
              <a:buClr>
                <a:schemeClr val="dk1"/>
              </a:buClr>
              <a:buSzPts val="1900"/>
              <a:buAutoNum type="arabicPeriod"/>
            </a:pPr>
            <a:r>
              <a:rPr b="1" lang="fr-FR" sz="1900">
                <a:solidFill>
                  <a:schemeClr val="dk1"/>
                </a:solidFill>
              </a:rPr>
              <a:t>cohérence faible</a:t>
            </a:r>
            <a:r>
              <a:rPr lang="fr-FR" sz="1900">
                <a:solidFill>
                  <a:schemeClr val="dk1"/>
                </a:solidFill>
              </a:rPr>
              <a:t>: les copies ne sont pas forcément en phase, et rien ne garantit qu’elles le seront</a:t>
            </a:r>
            <a:endParaRPr sz="1900">
              <a:solidFill>
                <a:schemeClr val="dk1"/>
              </a:solidFill>
            </a:endParaRPr>
          </a:p>
          <a:p>
            <a:pPr indent="0" lvl="0" marL="457200" marR="381000" rtl="0" algn="l">
              <a:lnSpc>
                <a:spcPct val="115000"/>
              </a:lnSpc>
              <a:spcBef>
                <a:spcPts val="1200"/>
              </a:spcBef>
              <a:spcAft>
                <a:spcPts val="0"/>
              </a:spcAft>
              <a:buNone/>
            </a:pPr>
            <a:r>
              <a:t/>
            </a:r>
            <a:endParaRPr sz="1900">
              <a:solidFill>
                <a:schemeClr val="dk1"/>
              </a:solidFill>
            </a:endParaRPr>
          </a:p>
          <a:p>
            <a:pPr indent="-349250" lvl="0" marL="838200" marR="381000" rtl="0" algn="l">
              <a:lnSpc>
                <a:spcPct val="115000"/>
              </a:lnSpc>
              <a:spcBef>
                <a:spcPts val="1200"/>
              </a:spcBef>
              <a:spcAft>
                <a:spcPts val="0"/>
              </a:spcAft>
              <a:buClr>
                <a:schemeClr val="dk1"/>
              </a:buClr>
              <a:buSzPts val="1900"/>
              <a:buAutoNum type="arabicPeriod"/>
            </a:pPr>
            <a:r>
              <a:rPr b="1" lang="fr-FR" sz="1900">
                <a:solidFill>
                  <a:schemeClr val="dk1"/>
                </a:solidFill>
              </a:rPr>
              <a:t>cohérence à terme</a:t>
            </a:r>
            <a:r>
              <a:rPr lang="fr-FR" sz="1900">
                <a:solidFill>
                  <a:schemeClr val="dk1"/>
                </a:solidFill>
              </a:rPr>
              <a:t>: niveau de cohérence des systèmes NoSQL: les copies ne sont pas immédiatement en phase, mais le système garantit qu’elles le seront « à terme ».</a:t>
            </a:r>
            <a:endParaRPr sz="19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d3f4681d6f_0_46"/>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Niveau de cohérences</a:t>
            </a:r>
            <a:endParaRPr b="0" i="0" sz="4400" u="none" cap="none" strike="noStrike">
              <a:latin typeface="Arial"/>
              <a:ea typeface="Arial"/>
              <a:cs typeface="Arial"/>
              <a:sym typeface="Arial"/>
            </a:endParaRPr>
          </a:p>
        </p:txBody>
      </p:sp>
      <p:sp>
        <p:nvSpPr>
          <p:cNvPr id="631" name="Google Shape;631;gd3f4681d6f_0_46"/>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632" name="Google Shape;632;gd3f4681d6f_0_46"/>
          <p:cNvSpPr txBox="1"/>
          <p:nvPr/>
        </p:nvSpPr>
        <p:spPr>
          <a:xfrm>
            <a:off x="920200" y="1971525"/>
            <a:ext cx="7129200" cy="3626400"/>
          </a:xfrm>
          <a:prstGeom prst="rect">
            <a:avLst/>
          </a:prstGeom>
          <a:noFill/>
          <a:ln>
            <a:noFill/>
          </a:ln>
        </p:spPr>
        <p:txBody>
          <a:bodyPr anchorCtr="0" anchor="t" bIns="91425" lIns="91425" spcFirstLastPara="1" rIns="91425" wrap="square" tIns="91425">
            <a:spAutoFit/>
          </a:bodyPr>
          <a:lstStyle/>
          <a:p>
            <a:pPr indent="-342900" lvl="0" marL="838200" marR="381000" rtl="0" algn="l">
              <a:lnSpc>
                <a:spcPct val="115000"/>
              </a:lnSpc>
              <a:spcBef>
                <a:spcPts val="1200"/>
              </a:spcBef>
              <a:spcAft>
                <a:spcPts val="0"/>
              </a:spcAft>
              <a:buClr>
                <a:schemeClr val="dk1"/>
              </a:buClr>
              <a:buSzPts val="1800"/>
              <a:buChar char="●"/>
            </a:pPr>
            <a:r>
              <a:rPr i="1" lang="fr-FR" sz="1800">
                <a:solidFill>
                  <a:schemeClr val="dk1"/>
                </a:solidFill>
              </a:rPr>
              <a:t>W</a:t>
            </a:r>
            <a:r>
              <a:rPr lang="fr-FR" sz="1800">
                <a:solidFill>
                  <a:schemeClr val="dk1"/>
                </a:solidFill>
              </a:rPr>
              <a:t> le nombre </a:t>
            </a:r>
            <a:r>
              <a:rPr i="1" lang="fr-FR" sz="1800">
                <a:solidFill>
                  <a:schemeClr val="dk1"/>
                </a:solidFill>
              </a:rPr>
              <a:t>d’écritures</a:t>
            </a:r>
            <a:r>
              <a:rPr lang="fr-FR" sz="1800">
                <a:solidFill>
                  <a:schemeClr val="dk1"/>
                </a:solidFill>
              </a:rPr>
              <a:t> synchrones avant acquittement au client</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i="1" lang="fr-FR" sz="1800">
                <a:solidFill>
                  <a:schemeClr val="dk1"/>
                </a:solidFill>
              </a:rPr>
              <a:t>R</a:t>
            </a:r>
            <a:r>
              <a:rPr lang="fr-FR" sz="1800">
                <a:solidFill>
                  <a:schemeClr val="dk1"/>
                </a:solidFill>
              </a:rPr>
              <a:t> le nombre de </a:t>
            </a:r>
            <a:r>
              <a:rPr i="1" lang="fr-FR" sz="1800">
                <a:solidFill>
                  <a:schemeClr val="dk1"/>
                </a:solidFill>
              </a:rPr>
              <a:t>lectures</a:t>
            </a:r>
            <a:r>
              <a:rPr lang="fr-FR" sz="1800">
                <a:solidFill>
                  <a:schemeClr val="dk1"/>
                </a:solidFill>
              </a:rPr>
              <a:t> synchrones avant acquittement au client par renvoi de la copie la plus récente</a:t>
            </a:r>
            <a:endParaRPr sz="1800">
              <a:solidFill>
                <a:schemeClr val="dk1"/>
              </a:solidFill>
            </a:endParaRPr>
          </a:p>
          <a:p>
            <a:pPr indent="-342900" lvl="0" marL="838200" marR="381000" rtl="0" algn="l">
              <a:lnSpc>
                <a:spcPct val="115000"/>
              </a:lnSpc>
              <a:spcBef>
                <a:spcPts val="0"/>
              </a:spcBef>
              <a:spcAft>
                <a:spcPts val="0"/>
              </a:spcAft>
              <a:buClr>
                <a:schemeClr val="dk1"/>
              </a:buClr>
              <a:buSzPts val="1800"/>
              <a:buChar char="●"/>
            </a:pPr>
            <a:r>
              <a:rPr i="1" lang="fr-FR" sz="1800">
                <a:solidFill>
                  <a:schemeClr val="dk1"/>
                </a:solidFill>
              </a:rPr>
              <a:t>RF</a:t>
            </a:r>
            <a:r>
              <a:rPr lang="fr-FR" sz="1800">
                <a:solidFill>
                  <a:schemeClr val="dk1"/>
                </a:solidFill>
              </a:rPr>
              <a:t> le facteur de réplication.</a:t>
            </a:r>
            <a:endParaRPr sz="1800">
              <a:solidFill>
                <a:schemeClr val="dk1"/>
              </a:solidFill>
            </a:endParaRPr>
          </a:p>
          <a:p>
            <a:pPr indent="0" lvl="0" marL="457200" marR="381000" rtl="0" algn="l">
              <a:lnSpc>
                <a:spcPct val="115000"/>
              </a:lnSpc>
              <a:spcBef>
                <a:spcPts val="1200"/>
              </a:spcBef>
              <a:spcAft>
                <a:spcPts val="0"/>
              </a:spcAft>
              <a:buNone/>
            </a:pPr>
            <a:r>
              <a:rPr lang="fr-FR" sz="1800">
                <a:solidFill>
                  <a:schemeClr val="dk1"/>
                </a:solidFill>
              </a:rPr>
              <a:t>La cohérence forte est assurée si </a:t>
            </a:r>
            <a:r>
              <a:rPr i="1" lang="fr-FR" sz="1800">
                <a:solidFill>
                  <a:schemeClr val="dk1"/>
                </a:solidFill>
              </a:rPr>
              <a:t>𝑅</a:t>
            </a:r>
            <a:r>
              <a:rPr lang="fr-FR" sz="1800">
                <a:solidFill>
                  <a:schemeClr val="dk1"/>
                </a:solidFill>
              </a:rPr>
              <a:t>+</a:t>
            </a:r>
            <a:r>
              <a:rPr i="1" lang="fr-FR" sz="1800">
                <a:solidFill>
                  <a:schemeClr val="dk1"/>
                </a:solidFill>
              </a:rPr>
              <a:t>𝑊</a:t>
            </a:r>
            <a:r>
              <a:rPr lang="fr-FR" sz="1800">
                <a:solidFill>
                  <a:schemeClr val="dk1"/>
                </a:solidFill>
              </a:rPr>
              <a:t>&gt;</a:t>
            </a:r>
            <a:r>
              <a:rPr i="1" lang="fr-FR" sz="1800">
                <a:solidFill>
                  <a:schemeClr val="dk1"/>
                </a:solidFill>
              </a:rPr>
              <a:t>𝑅𝐹</a:t>
            </a:r>
            <a:endParaRPr i="1" sz="1800">
              <a:solidFill>
                <a:schemeClr val="dk1"/>
              </a:solidFill>
            </a:endParaRPr>
          </a:p>
          <a:p>
            <a:pPr indent="0" lvl="0" marL="457200" marR="381000" rtl="0" algn="l">
              <a:lnSpc>
                <a:spcPct val="115000"/>
              </a:lnSpc>
              <a:spcBef>
                <a:spcPts val="1200"/>
              </a:spcBef>
              <a:spcAft>
                <a:spcPts val="0"/>
              </a:spcAft>
              <a:buNone/>
            </a:pPr>
            <a:r>
              <a:rPr i="1" lang="fr-FR" sz="1800">
                <a:solidFill>
                  <a:schemeClr val="dk1"/>
                </a:solidFill>
              </a:rPr>
              <a:t>Quorum = RF/2 +1</a:t>
            </a:r>
            <a:endParaRPr i="1" sz="1800">
              <a:solidFill>
                <a:schemeClr val="dk1"/>
              </a:solidFill>
            </a:endParaRPr>
          </a:p>
          <a:p>
            <a:pPr indent="0" lvl="0" marL="457200" marR="381000" rtl="0" algn="l">
              <a:lnSpc>
                <a:spcPct val="115000"/>
              </a:lnSpc>
              <a:spcBef>
                <a:spcPts val="1200"/>
              </a:spcBef>
              <a:spcAft>
                <a:spcPts val="0"/>
              </a:spcAft>
              <a:buNone/>
            </a:pPr>
            <a:r>
              <a:rPr i="1" lang="fr-FR" sz="1800">
                <a:solidFill>
                  <a:schemeClr val="dk1"/>
                </a:solidFill>
              </a:rPr>
              <a:t>Souvent, on fixe W=Quorum et R=Quorum </a:t>
            </a:r>
            <a:endParaRPr i="1" sz="1800">
              <a:solidFill>
                <a:schemeClr val="dk1"/>
              </a:solidFill>
            </a:endParaRPr>
          </a:p>
          <a:p>
            <a:pPr indent="0" lvl="0" marL="457200" marR="381000" rtl="0" algn="l">
              <a:lnSpc>
                <a:spcPct val="115000"/>
              </a:lnSpc>
              <a:spcBef>
                <a:spcPts val="1200"/>
              </a:spcBef>
              <a:spcAft>
                <a:spcPts val="1200"/>
              </a:spcAft>
              <a:buNone/>
            </a:pPr>
            <a:r>
              <a:t/>
            </a:r>
            <a:endParaRPr b="1" sz="1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d3f4681d6f_0_55"/>
          <p:cNvSpPr/>
          <p:nvPr/>
        </p:nvSpPr>
        <p:spPr>
          <a:xfrm>
            <a:off x="612720" y="228600"/>
            <a:ext cx="8151900" cy="9894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lang="fr-FR" sz="4400">
                <a:solidFill>
                  <a:srgbClr val="775F55"/>
                </a:solidFill>
                <a:latin typeface="Twentieth Century"/>
                <a:ea typeface="Twentieth Century"/>
                <a:cs typeface="Twentieth Century"/>
                <a:sym typeface="Twentieth Century"/>
              </a:rPr>
              <a:t>Niveau de cohérences</a:t>
            </a:r>
            <a:endParaRPr b="0" i="0" sz="4400" u="none" cap="none" strike="noStrike">
              <a:latin typeface="Arial"/>
              <a:ea typeface="Arial"/>
              <a:cs typeface="Arial"/>
              <a:sym typeface="Arial"/>
            </a:endParaRPr>
          </a:p>
        </p:txBody>
      </p:sp>
      <p:sp>
        <p:nvSpPr>
          <p:cNvPr id="639" name="Google Shape;639;gd3f4681d6f_0_55"/>
          <p:cNvSpPr/>
          <p:nvPr/>
        </p:nvSpPr>
        <p:spPr>
          <a:xfrm>
            <a:off x="0" y="1272240"/>
            <a:ext cx="532200" cy="2430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640" name="Google Shape;640;gd3f4681d6f_0_55"/>
          <p:cNvSpPr txBox="1"/>
          <p:nvPr/>
        </p:nvSpPr>
        <p:spPr>
          <a:xfrm>
            <a:off x="920200" y="1971525"/>
            <a:ext cx="7129200" cy="4536000"/>
          </a:xfrm>
          <a:prstGeom prst="rect">
            <a:avLst/>
          </a:prstGeom>
          <a:noFill/>
          <a:ln>
            <a:noFill/>
          </a:ln>
        </p:spPr>
        <p:txBody>
          <a:bodyPr anchorCtr="0" anchor="t" bIns="91425" lIns="91425" spcFirstLastPara="1" rIns="91425" wrap="square" tIns="91425">
            <a:spAutoFit/>
          </a:bodyPr>
          <a:lstStyle/>
          <a:p>
            <a:pPr indent="-330200" lvl="0" marL="838200" marR="381000" rtl="0" algn="l">
              <a:lnSpc>
                <a:spcPct val="115000"/>
              </a:lnSpc>
              <a:spcBef>
                <a:spcPts val="1200"/>
              </a:spcBef>
              <a:spcAft>
                <a:spcPts val="0"/>
              </a:spcAft>
              <a:buClr>
                <a:schemeClr val="dk1"/>
              </a:buClr>
              <a:buSzPts val="1600"/>
              <a:buChar char="●"/>
            </a:pPr>
            <a:r>
              <a:rPr lang="fr-FR" sz="1600">
                <a:solidFill>
                  <a:schemeClr val="dk1"/>
                </a:solidFill>
              </a:rPr>
              <a:t>si </a:t>
            </a:r>
            <a:r>
              <a:rPr i="1" lang="fr-FR" sz="1600">
                <a:solidFill>
                  <a:schemeClr val="dk1"/>
                </a:solidFill>
              </a:rPr>
              <a:t>W=4</a:t>
            </a:r>
            <a:r>
              <a:rPr lang="fr-FR" sz="1600">
                <a:solidFill>
                  <a:schemeClr val="dk1"/>
                </a:solidFill>
              </a:rPr>
              <a:t> et </a:t>
            </a:r>
            <a:r>
              <a:rPr i="1" lang="fr-FR" sz="1600">
                <a:solidFill>
                  <a:schemeClr val="dk1"/>
                </a:solidFill>
              </a:rPr>
              <a:t>R=1</a:t>
            </a:r>
            <a:r>
              <a:rPr lang="fr-FR" sz="1600">
                <a:solidFill>
                  <a:schemeClr val="dk1"/>
                </a:solidFill>
              </a:rPr>
              <a:t>: on se satisfait d’une lecture, mais comme tous les écritures sont synchronisées, on est sûr qu’elle renvoie la dernière mise à jour.</a:t>
            </a:r>
            <a:endParaRPr sz="1600">
              <a:solidFill>
                <a:schemeClr val="dk1"/>
              </a:solidFill>
            </a:endParaRPr>
          </a:p>
          <a:p>
            <a:pPr indent="0" lvl="0" marL="457200" marR="381000" rtl="0" algn="l">
              <a:lnSpc>
                <a:spcPct val="115000"/>
              </a:lnSpc>
              <a:spcBef>
                <a:spcPts val="1200"/>
              </a:spcBef>
              <a:spcAft>
                <a:spcPts val="0"/>
              </a:spcAft>
              <a:buNone/>
            </a:pPr>
            <a:r>
              <a:t/>
            </a:r>
            <a:endParaRPr sz="1600">
              <a:solidFill>
                <a:schemeClr val="dk1"/>
              </a:solidFill>
            </a:endParaRPr>
          </a:p>
          <a:p>
            <a:pPr indent="-330200" lvl="0" marL="838200" marR="381000" rtl="0" algn="l">
              <a:lnSpc>
                <a:spcPct val="115000"/>
              </a:lnSpc>
              <a:spcBef>
                <a:spcPts val="1200"/>
              </a:spcBef>
              <a:spcAft>
                <a:spcPts val="0"/>
              </a:spcAft>
              <a:buClr>
                <a:schemeClr val="dk1"/>
              </a:buClr>
              <a:buSzPts val="1600"/>
              <a:buChar char="●"/>
            </a:pPr>
            <a:r>
              <a:rPr lang="fr-FR" sz="1600">
                <a:solidFill>
                  <a:schemeClr val="dk1"/>
                </a:solidFill>
              </a:rPr>
              <a:t>si </a:t>
            </a:r>
            <a:r>
              <a:rPr i="1" lang="fr-FR" sz="1600">
                <a:solidFill>
                  <a:schemeClr val="dk1"/>
                </a:solidFill>
              </a:rPr>
              <a:t>W=1</a:t>
            </a:r>
            <a:r>
              <a:rPr lang="fr-FR" sz="1600">
                <a:solidFill>
                  <a:schemeClr val="dk1"/>
                </a:solidFill>
              </a:rPr>
              <a:t> et </a:t>
            </a:r>
            <a:r>
              <a:rPr i="1" lang="fr-FR" sz="1600">
                <a:solidFill>
                  <a:schemeClr val="dk1"/>
                </a:solidFill>
              </a:rPr>
              <a:t>R=4</a:t>
            </a:r>
            <a:r>
              <a:rPr lang="fr-FR" sz="1600">
                <a:solidFill>
                  <a:schemeClr val="dk1"/>
                </a:solidFill>
              </a:rPr>
              <a:t>, le raisonnement réciproque amène à la même conclusion</a:t>
            </a:r>
            <a:endParaRPr sz="1600">
              <a:solidFill>
                <a:schemeClr val="dk1"/>
              </a:solidFill>
            </a:endParaRPr>
          </a:p>
          <a:p>
            <a:pPr indent="0" lvl="0" marL="457200" marR="381000" rtl="0" algn="l">
              <a:lnSpc>
                <a:spcPct val="115000"/>
              </a:lnSpc>
              <a:spcBef>
                <a:spcPts val="1200"/>
              </a:spcBef>
              <a:spcAft>
                <a:spcPts val="0"/>
              </a:spcAft>
              <a:buNone/>
            </a:pPr>
            <a:r>
              <a:t/>
            </a:r>
            <a:endParaRPr sz="1600">
              <a:solidFill>
                <a:schemeClr val="dk1"/>
              </a:solidFill>
            </a:endParaRPr>
          </a:p>
          <a:p>
            <a:pPr indent="-330200" lvl="0" marL="838200" marR="381000" rtl="0" algn="l">
              <a:lnSpc>
                <a:spcPct val="115000"/>
              </a:lnSpc>
              <a:spcBef>
                <a:spcPts val="1200"/>
              </a:spcBef>
              <a:spcAft>
                <a:spcPts val="0"/>
              </a:spcAft>
              <a:buClr>
                <a:schemeClr val="dk1"/>
              </a:buClr>
              <a:buSzPts val="1600"/>
              <a:buChar char="●"/>
            </a:pPr>
            <a:r>
              <a:rPr lang="fr-FR" sz="1600">
                <a:solidFill>
                  <a:schemeClr val="dk1"/>
                </a:solidFill>
              </a:rPr>
              <a:t>si </a:t>
            </a:r>
            <a:r>
              <a:rPr i="1" lang="fr-FR" sz="1600">
                <a:solidFill>
                  <a:schemeClr val="dk1"/>
                </a:solidFill>
              </a:rPr>
              <a:t>W=3</a:t>
            </a:r>
            <a:r>
              <a:rPr lang="fr-FR" sz="1600">
                <a:solidFill>
                  <a:schemeClr val="dk1"/>
                </a:solidFill>
              </a:rPr>
              <a:t> et </a:t>
            </a:r>
            <a:r>
              <a:rPr i="1" lang="fr-FR" sz="1600">
                <a:solidFill>
                  <a:schemeClr val="dk1"/>
                </a:solidFill>
              </a:rPr>
              <a:t>R=2</a:t>
            </a:r>
            <a:r>
              <a:rPr lang="fr-FR" sz="1600">
                <a:solidFill>
                  <a:schemeClr val="dk1"/>
                </a:solidFill>
              </a:rPr>
              <a:t>, on équilibre un peu mieux la latence entre écritures et lectures. En lisant 2 copies sur les 4 existantes, dont 3 sont synchrones, on est sûr d’obtenir la dernière version.</a:t>
            </a:r>
            <a:endParaRPr sz="1600">
              <a:solidFill>
                <a:schemeClr val="dk1"/>
              </a:solidFill>
            </a:endParaRPr>
          </a:p>
          <a:p>
            <a:pPr indent="0" lvl="0" marL="457200" marR="381000" rtl="0" algn="l">
              <a:lnSpc>
                <a:spcPct val="115000"/>
              </a:lnSpc>
              <a:spcBef>
                <a:spcPts val="1200"/>
              </a:spcBef>
              <a:spcAft>
                <a:spcPts val="0"/>
              </a:spcAft>
              <a:buNone/>
            </a:pPr>
            <a:r>
              <a:t/>
            </a:r>
            <a:endParaRPr i="1" sz="1800">
              <a:solidFill>
                <a:schemeClr val="dk1"/>
              </a:solidFill>
            </a:endParaRPr>
          </a:p>
          <a:p>
            <a:pPr indent="0" lvl="0" marL="457200" marR="381000" rtl="0" algn="l">
              <a:lnSpc>
                <a:spcPct val="115000"/>
              </a:lnSpc>
              <a:spcBef>
                <a:spcPts val="1200"/>
              </a:spcBef>
              <a:spcAft>
                <a:spcPts val="1200"/>
              </a:spcAft>
              <a:buNone/>
            </a:pPr>
            <a:r>
              <a:t/>
            </a:r>
            <a:endParaRPr b="1" sz="18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7"/>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Réplication</a:t>
            </a:r>
            <a:endParaRPr b="0" i="0" sz="4400" u="none" cap="none" strike="noStrike">
              <a:latin typeface="Arial"/>
              <a:ea typeface="Arial"/>
              <a:cs typeface="Arial"/>
              <a:sym typeface="Arial"/>
            </a:endParaRPr>
          </a:p>
        </p:txBody>
      </p:sp>
      <p:sp>
        <p:nvSpPr>
          <p:cNvPr id="647" name="Google Shape;647;p5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648" name="Google Shape;648;p57"/>
          <p:cNvSpPr/>
          <p:nvPr/>
        </p:nvSpPr>
        <p:spPr>
          <a:xfrm>
            <a:off x="612720" y="1600200"/>
            <a:ext cx="8151840" cy="517500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Avantages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Augmentation de la scalabilité en lecture (A++)</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Répartition de la charge de lecture (P++)</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Inconvénients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De Big à Big*réplicas…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1 écriture = 1 écriture*réplicas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Scalabilité en écriture?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lang="fr-FR" sz="2600">
                <a:latin typeface="Twentieth Century"/>
                <a:ea typeface="Twentieth Century"/>
                <a:cs typeface="Twentieth Century"/>
                <a:sym typeface="Twentieth Century"/>
              </a:rPr>
              <a:t>Primary/Secondary</a:t>
            </a:r>
            <a:r>
              <a:rPr b="0" i="0" lang="fr-FR" sz="2600" u="none" cap="none" strike="noStrike">
                <a:solidFill>
                  <a:srgbClr val="000000"/>
                </a:solidFill>
                <a:latin typeface="Twentieth Century"/>
                <a:ea typeface="Twentieth Century"/>
                <a:cs typeface="Twentieth Century"/>
                <a:sym typeface="Twentieth Century"/>
              </a:rPr>
              <a:t> asynchrone : lecture non cohérente…</a:t>
            </a:r>
            <a:endParaRPr b="0" i="0" sz="2600" u="none" cap="none" strike="noStrike">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8"/>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Sharding (partition)</a:t>
            </a:r>
            <a:endParaRPr b="0" i="0" sz="4400" u="none" cap="none" strike="noStrike">
              <a:latin typeface="Arial"/>
              <a:ea typeface="Arial"/>
              <a:cs typeface="Arial"/>
              <a:sym typeface="Arial"/>
            </a:endParaRPr>
          </a:p>
        </p:txBody>
      </p:sp>
      <p:sp>
        <p:nvSpPr>
          <p:cNvPr id="655" name="Google Shape;655;p5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656" name="Google Shape;656;p58"/>
          <p:cNvSpPr/>
          <p:nvPr/>
        </p:nvSpPr>
        <p:spPr>
          <a:xfrm>
            <a:off x="612720" y="1600200"/>
            <a:ext cx="8367480" cy="50936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Séparation des données dans différents serveurs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Éclater une table en différents ensemble de lignes et les positionner sur des serveurs différents (shards)</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Répartition aussi équitable que possible</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Nécessité d’un processus répartiteur</a:t>
            </a:r>
            <a:endParaRPr b="0" i="0" sz="2300" u="none" cap="none" strike="noStrike">
              <a:latin typeface="Arial"/>
              <a:ea typeface="Arial"/>
              <a:cs typeface="Arial"/>
              <a:sym typeface="Arial"/>
            </a:endParaRPr>
          </a:p>
          <a:p>
            <a:pPr indent="-227159" lvl="3" marL="1371600" marR="0" rtl="0" algn="l">
              <a:lnSpc>
                <a:spcPct val="100000"/>
              </a:lnSpc>
              <a:spcBef>
                <a:spcPts val="400"/>
              </a:spcBef>
              <a:spcAft>
                <a:spcPts val="0"/>
              </a:spcAft>
              <a:buClr>
                <a:srgbClr val="A5AB81"/>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Maître/Esclave</a:t>
            </a:r>
            <a:endParaRPr b="0" i="0" sz="2000" u="none" cap="none" strike="noStrike">
              <a:latin typeface="Arial"/>
              <a:ea typeface="Arial"/>
              <a:cs typeface="Arial"/>
              <a:sym typeface="Arial"/>
            </a:endParaRPr>
          </a:p>
          <a:p>
            <a:pPr indent="-227159" lvl="3" marL="1371600" marR="0" rtl="0" algn="l">
              <a:lnSpc>
                <a:spcPct val="100000"/>
              </a:lnSpc>
              <a:spcBef>
                <a:spcPts val="400"/>
              </a:spcBef>
              <a:spcAft>
                <a:spcPts val="0"/>
              </a:spcAft>
              <a:buClr>
                <a:srgbClr val="A5AB81"/>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Multi-Maitre : table de hachage distribuée, hachage consistant</a:t>
            </a:r>
            <a:endParaRPr b="0" i="0" sz="20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Avantage:</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Augmentation de</a:t>
            </a:r>
            <a:r>
              <a:rPr lang="fr-FR" sz="2600">
                <a:latin typeface="Twentieth Century"/>
                <a:ea typeface="Twentieth Century"/>
                <a:cs typeface="Twentieth Century"/>
                <a:sym typeface="Twentieth Century"/>
              </a:rPr>
              <a:t> la</a:t>
            </a:r>
            <a:r>
              <a:rPr b="0" i="0" lang="fr-FR" sz="2600" u="none" cap="none" strike="noStrike">
                <a:solidFill>
                  <a:srgbClr val="000000"/>
                </a:solidFill>
                <a:latin typeface="Twentieth Century"/>
                <a:ea typeface="Twentieth Century"/>
                <a:cs typeface="Twentieth Century"/>
                <a:sym typeface="Twentieth Century"/>
              </a:rPr>
              <a:t> scalabilité</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Inconvénient:</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Mise en œuvre et maintenance des tables de répartition</a:t>
            </a:r>
            <a:endParaRPr b="0" i="0" sz="2600" u="none" cap="none" strike="noStrike">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9"/>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Sharding avec MongoDB</a:t>
            </a:r>
            <a:endParaRPr b="0" i="0" sz="4400" u="none" cap="none" strike="noStrike">
              <a:latin typeface="Arial"/>
              <a:ea typeface="Arial"/>
              <a:cs typeface="Arial"/>
              <a:sym typeface="Arial"/>
            </a:endParaRPr>
          </a:p>
        </p:txBody>
      </p:sp>
      <p:sp>
        <p:nvSpPr>
          <p:cNvPr id="663" name="Google Shape;663;p5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664" name="Google Shape;664;p59"/>
          <p:cNvPicPr preferRelativeResize="0"/>
          <p:nvPr/>
        </p:nvPicPr>
        <p:blipFill rotWithShape="1">
          <a:blip r:embed="rId3">
            <a:alphaModFix/>
          </a:blip>
          <a:srcRect b="0" l="0" r="0" t="0"/>
          <a:stretch/>
        </p:blipFill>
        <p:spPr>
          <a:xfrm>
            <a:off x="1757880" y="1715760"/>
            <a:ext cx="4750200" cy="2514600"/>
          </a:xfrm>
          <a:prstGeom prst="rect">
            <a:avLst/>
          </a:prstGeom>
          <a:noFill/>
          <a:ln>
            <a:noFill/>
          </a:ln>
        </p:spPr>
      </p:pic>
      <p:pic>
        <p:nvPicPr>
          <p:cNvPr id="665" name="Google Shape;665;p59"/>
          <p:cNvPicPr preferRelativeResize="0"/>
          <p:nvPr/>
        </p:nvPicPr>
        <p:blipFill rotWithShape="1">
          <a:blip r:embed="rId4">
            <a:alphaModFix/>
          </a:blip>
          <a:srcRect b="0" l="0" r="0" t="0"/>
          <a:stretch/>
        </p:blipFill>
        <p:spPr>
          <a:xfrm>
            <a:off x="1648440" y="4744440"/>
            <a:ext cx="5526000" cy="198288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1"/>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671" name="Google Shape;671;p61"/>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672" name="Google Shape;672;p61"/>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2"/>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différentes catégories NoSQL</a:t>
            </a:r>
            <a:endParaRPr b="0" i="0" sz="4400" u="none" cap="none" strike="noStrike">
              <a:latin typeface="Arial"/>
              <a:ea typeface="Arial"/>
              <a:cs typeface="Arial"/>
              <a:sym typeface="Arial"/>
            </a:endParaRPr>
          </a:p>
        </p:txBody>
      </p:sp>
      <p:sp>
        <p:nvSpPr>
          <p:cNvPr id="679" name="Google Shape;679;p6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680" name="Google Shape;680;p62"/>
          <p:cNvSpPr/>
          <p:nvPr/>
        </p:nvSpPr>
        <p:spPr>
          <a:xfrm>
            <a:off x="612720" y="1600200"/>
            <a:ext cx="8151840" cy="486000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4 grandes catégories de solutions NoSQL</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Bases de données orientées agrégats (BDOA)</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Bases clé/valeur</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Bases orientées documents</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Bases orientées colonnes</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Bases de données orientées graphes (BDOG)</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Bases orientées graphes</a:t>
            </a:r>
            <a:endParaRPr b="0" i="0" sz="23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Comment choisir?</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Structure des données à conserver</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Usage des données</a:t>
            </a:r>
            <a:endParaRPr b="0" i="0" sz="2600" u="none" cap="none" strike="noStrike">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clé/valeur</a:t>
            </a:r>
            <a:endParaRPr b="0" i="0" sz="4400" u="none" cap="none" strike="noStrike">
              <a:latin typeface="Arial"/>
              <a:ea typeface="Arial"/>
              <a:cs typeface="Arial"/>
              <a:sym typeface="Arial"/>
            </a:endParaRPr>
          </a:p>
        </p:txBody>
      </p:sp>
      <p:sp>
        <p:nvSpPr>
          <p:cNvPr id="687" name="Google Shape;687;p6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688" name="Google Shape;688;p63"/>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Collection de tables de hashage persistantes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Chaque donnée est identifiée par une clé, moyen unique d’accéder à sa valeur</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Système le plus rudimentaire</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La valeur n’a pas de structure </a:t>
            </a:r>
            <a:r>
              <a:rPr b="0" i="1" lang="fr-FR" sz="2900" u="none" cap="none" strike="noStrike">
                <a:solidFill>
                  <a:srgbClr val="000000"/>
                </a:solidFill>
                <a:latin typeface="Twentieth Century"/>
                <a:ea typeface="Twentieth Century"/>
                <a:cs typeface="Twentieth Century"/>
                <a:sym typeface="Twentieth Century"/>
              </a:rPr>
              <a:t>a priori</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Chaine de caractères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Nombre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Fichier vidéo</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p:txBody>
      </p:sp>
      <p:pic>
        <p:nvPicPr>
          <p:cNvPr id="689" name="Google Shape;689;p63"/>
          <p:cNvPicPr preferRelativeResize="0"/>
          <p:nvPr/>
        </p:nvPicPr>
        <p:blipFill rotWithShape="1">
          <a:blip r:embed="rId3">
            <a:alphaModFix/>
          </a:blip>
          <a:srcRect b="0" l="0" r="0" t="0"/>
          <a:stretch/>
        </p:blipFill>
        <p:spPr>
          <a:xfrm>
            <a:off x="5184000" y="4383720"/>
            <a:ext cx="3732120" cy="246672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4"/>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clé/valeur</a:t>
            </a:r>
            <a:endParaRPr b="0" i="0" sz="4400" u="none" cap="none" strike="noStrike">
              <a:latin typeface="Arial"/>
              <a:ea typeface="Arial"/>
              <a:cs typeface="Arial"/>
              <a:sym typeface="Arial"/>
            </a:endParaRPr>
          </a:p>
        </p:txBody>
      </p:sp>
      <p:sp>
        <p:nvSpPr>
          <p:cNvPr id="695" name="Google Shape;695;p6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696" name="Google Shape;696;p64"/>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Les opérations possibles: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Création d’une valeur : Create (key,value)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Récupération de la valeur pour une clé donnée : Read(key)</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Mise à jour de la valeur d’une clé : Update(key,value)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Suppression de la valeur d’une clé : Delete(key)</a:t>
            </a:r>
            <a:endParaRPr b="0" i="0" sz="26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7"/>
          <p:cNvPicPr preferRelativeResize="0"/>
          <p:nvPr/>
        </p:nvPicPr>
        <p:blipFill rotWithShape="1">
          <a:blip r:embed="rId3">
            <a:alphaModFix/>
          </a:blip>
          <a:srcRect b="0" l="0" r="0" t="0"/>
          <a:stretch/>
        </p:blipFill>
        <p:spPr>
          <a:xfrm>
            <a:off x="3948480" y="1600200"/>
            <a:ext cx="5332680" cy="5434200"/>
          </a:xfrm>
          <a:prstGeom prst="rect">
            <a:avLst/>
          </a:prstGeom>
          <a:noFill/>
          <a:ln>
            <a:noFill/>
          </a:ln>
        </p:spPr>
      </p:pic>
      <p:sp>
        <p:nvSpPr>
          <p:cNvPr id="168" name="Google Shape;168;p7"/>
          <p:cNvSpPr/>
          <p:nvPr/>
        </p:nvSpPr>
        <p:spPr>
          <a:xfrm>
            <a:off x="612720" y="228600"/>
            <a:ext cx="822780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Explosion de la production de données</a:t>
            </a:r>
            <a:endParaRPr b="0" i="0" sz="4400" u="none" cap="none" strike="noStrike">
              <a:latin typeface="Arial"/>
              <a:ea typeface="Arial"/>
              <a:cs typeface="Arial"/>
              <a:sym typeface="Arial"/>
            </a:endParaRPr>
          </a:p>
        </p:txBody>
      </p:sp>
      <p:sp>
        <p:nvSpPr>
          <p:cNvPr id="169" name="Google Shape;169;p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70" name="Google Shape;170;p7"/>
          <p:cNvSpPr/>
          <p:nvPr/>
        </p:nvSpPr>
        <p:spPr>
          <a:xfrm>
            <a:off x="612720" y="1600200"/>
            <a:ext cx="815184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Données de comportement</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Données CRM</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Open Data</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Géolocalisation</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Sur Internet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Données de tracking </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Contenu partagé</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Réseaux sociaux…</a:t>
            </a:r>
            <a:endParaRPr b="0" i="0" sz="2300" u="none" cap="none" strike="noStrike">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703" name="Google Shape;703;p65"/>
          <p:cNvPicPr preferRelativeResize="0"/>
          <p:nvPr/>
        </p:nvPicPr>
        <p:blipFill rotWithShape="1">
          <a:blip r:embed="rId3">
            <a:alphaModFix/>
          </a:blip>
          <a:srcRect b="-12938" l="0" r="0" t="-12939"/>
          <a:stretch/>
        </p:blipFill>
        <p:spPr>
          <a:xfrm>
            <a:off x="78480" y="1600200"/>
            <a:ext cx="9064080" cy="4997160"/>
          </a:xfrm>
          <a:prstGeom prst="rect">
            <a:avLst/>
          </a:prstGeom>
          <a:noFill/>
          <a:ln>
            <a:noFill/>
          </a:ln>
        </p:spPr>
      </p:pic>
      <p:sp>
        <p:nvSpPr>
          <p:cNvPr id="704" name="Google Shape;704;p65"/>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clé/valeur</a:t>
            </a:r>
            <a:endParaRPr b="0" i="0" sz="4400" u="none" cap="none" strike="noStrike">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6"/>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clé/valeur</a:t>
            </a:r>
            <a:endParaRPr b="0" i="0" sz="4400" u="none" cap="none" strike="noStrike">
              <a:latin typeface="Arial"/>
              <a:ea typeface="Arial"/>
              <a:cs typeface="Arial"/>
              <a:sym typeface="Arial"/>
            </a:endParaRPr>
          </a:p>
        </p:txBody>
      </p:sp>
      <p:sp>
        <p:nvSpPr>
          <p:cNvPr id="711" name="Google Shape;711;p6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712" name="Google Shape;712;p66"/>
          <p:cNvSpPr/>
          <p:nvPr/>
        </p:nvSpPr>
        <p:spPr>
          <a:xfrm>
            <a:off x="612720" y="1600200"/>
            <a:ext cx="8387640" cy="516492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Comment assurer la cohérence à terme?</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Soient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Facteur de réplication N</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Quorum d’écriture W</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Quorum de lecture R</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2600" u="none" cap="none" strike="noStrike">
                <a:solidFill>
                  <a:srgbClr val="000000"/>
                </a:solidFill>
                <a:latin typeface="Twentieth Century"/>
                <a:ea typeface="Twentieth Century"/>
                <a:cs typeface="Twentieth Century"/>
                <a:sym typeface="Twentieth Century"/>
              </a:rPr>
              <a:t>Alors R+W&gt;N indique une cohérence forte</a:t>
            </a:r>
            <a:endParaRPr b="0" i="0" sz="2600" u="none" cap="none" strike="noStrike">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7"/>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clé/valeur</a:t>
            </a:r>
            <a:endParaRPr b="0" i="0" sz="4400" u="none" cap="none" strike="noStrike">
              <a:latin typeface="Arial"/>
              <a:ea typeface="Arial"/>
              <a:cs typeface="Arial"/>
              <a:sym typeface="Arial"/>
            </a:endParaRPr>
          </a:p>
        </p:txBody>
      </p:sp>
      <p:sp>
        <p:nvSpPr>
          <p:cNvPr id="719" name="Google Shape;719;p6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720" name="Google Shape;720;p67"/>
          <p:cNvSpPr/>
          <p:nvPr/>
        </p:nvSpPr>
        <p:spPr>
          <a:xfrm>
            <a:off x="612720" y="1600200"/>
            <a:ext cx="8151840" cy="49820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Forces: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Modèle de données simple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Performances d’écriture/lecture très élevées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Scalabilité horizontale très grande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Besoin de scalabilité verticale réduit</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Faiblesses: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Requêtes limitées à uniquement la clé… inadapté à la recherche sur valeur</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Modèle trop simple : complexité déportée sur l’application</a:t>
            </a:r>
            <a:endParaRPr b="0" i="0" sz="2600" u="none" cap="none" strike="noStrike">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727" name="Google Shape;727;p68"/>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Principaux usages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Stockage de données de sessions utilisateurs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Stockage des préférences ou profils utilisateurs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Stockage du panier d’achat</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Logs ou traces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Principales implémentations :</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p:txBody>
      </p:sp>
      <p:sp>
        <p:nvSpPr>
          <p:cNvPr id="728" name="Google Shape;728;p68"/>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clé/valeur</a:t>
            </a:r>
            <a:endParaRPr b="0" i="0" sz="4400" u="none" cap="none" strike="noStrike">
              <a:latin typeface="Arial"/>
              <a:ea typeface="Arial"/>
              <a:cs typeface="Arial"/>
              <a:sym typeface="Arial"/>
            </a:endParaRPr>
          </a:p>
        </p:txBody>
      </p:sp>
      <p:pic>
        <p:nvPicPr>
          <p:cNvPr id="729" name="Google Shape;729;p68"/>
          <p:cNvPicPr preferRelativeResize="0"/>
          <p:nvPr/>
        </p:nvPicPr>
        <p:blipFill rotWithShape="1">
          <a:blip r:embed="rId3">
            <a:alphaModFix/>
          </a:blip>
          <a:srcRect b="0" l="0" r="0" t="0"/>
          <a:stretch/>
        </p:blipFill>
        <p:spPr>
          <a:xfrm>
            <a:off x="3779640" y="5879520"/>
            <a:ext cx="1527480" cy="659160"/>
          </a:xfrm>
          <a:prstGeom prst="rect">
            <a:avLst/>
          </a:prstGeom>
          <a:noFill/>
          <a:ln>
            <a:noFill/>
          </a:ln>
        </p:spPr>
      </p:pic>
      <p:pic>
        <p:nvPicPr>
          <p:cNvPr id="730" name="Google Shape;730;p68"/>
          <p:cNvPicPr preferRelativeResize="0"/>
          <p:nvPr/>
        </p:nvPicPr>
        <p:blipFill rotWithShape="1">
          <a:blip r:embed="rId4">
            <a:alphaModFix/>
          </a:blip>
          <a:srcRect b="0" l="0" r="0" t="0"/>
          <a:stretch/>
        </p:blipFill>
        <p:spPr>
          <a:xfrm>
            <a:off x="2398320" y="5212080"/>
            <a:ext cx="1720800" cy="502200"/>
          </a:xfrm>
          <a:prstGeom prst="rect">
            <a:avLst/>
          </a:prstGeom>
          <a:noFill/>
          <a:ln>
            <a:noFill/>
          </a:ln>
        </p:spPr>
      </p:pic>
      <p:pic>
        <p:nvPicPr>
          <p:cNvPr id="731" name="Google Shape;731;p68"/>
          <p:cNvPicPr preferRelativeResize="0"/>
          <p:nvPr/>
        </p:nvPicPr>
        <p:blipFill rotWithShape="1">
          <a:blip r:embed="rId5">
            <a:alphaModFix/>
          </a:blip>
          <a:srcRect b="0" l="0" r="0" t="0"/>
          <a:stretch/>
        </p:blipFill>
        <p:spPr>
          <a:xfrm>
            <a:off x="612720" y="5744160"/>
            <a:ext cx="1528560" cy="702000"/>
          </a:xfrm>
          <a:prstGeom prst="rect">
            <a:avLst/>
          </a:prstGeom>
          <a:noFill/>
          <a:ln>
            <a:noFill/>
          </a:ln>
        </p:spPr>
      </p:pic>
      <p:sp>
        <p:nvSpPr>
          <p:cNvPr id="732" name="Google Shape;732;p68"/>
          <p:cNvSpPr/>
          <p:nvPr/>
        </p:nvSpPr>
        <p:spPr>
          <a:xfrm>
            <a:off x="6583680" y="3312000"/>
            <a:ext cx="2180880" cy="3341160"/>
          </a:xfrm>
          <a:prstGeom prst="flowChartAlternateProcess">
            <a:avLst/>
          </a:prstGeom>
          <a:gradFill>
            <a:gsLst>
              <a:gs pos="0">
                <a:srgbClr val="2D5C97"/>
              </a:gs>
              <a:gs pos="80000">
                <a:srgbClr val="3C7AC5"/>
              </a:gs>
              <a:gs pos="100000">
                <a:srgbClr val="397BC9"/>
              </a:gs>
            </a:gsLst>
            <a:lin ang="16200000" scaled="0"/>
          </a:gra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8"/>
          <p:cNvSpPr/>
          <p:nvPr/>
        </p:nvSpPr>
        <p:spPr>
          <a:xfrm>
            <a:off x="6755400" y="3312000"/>
            <a:ext cx="17895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FFFFFF"/>
                </a:solidFill>
                <a:latin typeface="Twentieth Century"/>
                <a:ea typeface="Twentieth Century"/>
                <a:cs typeface="Twentieth Century"/>
                <a:sym typeface="Twentieth Century"/>
              </a:rPr>
              <a:t>clé=sessionID</a:t>
            </a:r>
            <a:endParaRPr b="0" i="0" sz="1800" u="none" cap="none" strike="noStrike">
              <a:latin typeface="Arial"/>
              <a:ea typeface="Arial"/>
              <a:cs typeface="Arial"/>
              <a:sym typeface="Arial"/>
            </a:endParaRPr>
          </a:p>
        </p:txBody>
      </p:sp>
      <p:sp>
        <p:nvSpPr>
          <p:cNvPr id="734" name="Google Shape;734;p68"/>
          <p:cNvSpPr/>
          <p:nvPr/>
        </p:nvSpPr>
        <p:spPr>
          <a:xfrm>
            <a:off x="6685200" y="3681360"/>
            <a:ext cx="2000160" cy="290448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8"/>
          <p:cNvSpPr/>
          <p:nvPr/>
        </p:nvSpPr>
        <p:spPr>
          <a:xfrm>
            <a:off x="6863400" y="3695400"/>
            <a:ext cx="16689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FFFFFF"/>
                </a:solidFill>
                <a:latin typeface="Twentieth Century"/>
                <a:ea typeface="Twentieth Century"/>
                <a:cs typeface="Twentieth Century"/>
                <a:sym typeface="Twentieth Century"/>
              </a:rPr>
              <a:t>valeur=objet</a:t>
            </a:r>
            <a:endParaRPr b="0" i="0" sz="1800" u="none" cap="none" strike="noStrike">
              <a:latin typeface="Arial"/>
              <a:ea typeface="Arial"/>
              <a:cs typeface="Arial"/>
              <a:sym typeface="Arial"/>
            </a:endParaRPr>
          </a:p>
        </p:txBody>
      </p:sp>
      <p:sp>
        <p:nvSpPr>
          <p:cNvPr id="736" name="Google Shape;736;p68"/>
          <p:cNvSpPr/>
          <p:nvPr/>
        </p:nvSpPr>
        <p:spPr>
          <a:xfrm>
            <a:off x="6807240" y="4190760"/>
            <a:ext cx="1796760" cy="359640"/>
          </a:xfrm>
          <a:prstGeom prst="rect">
            <a:avLst/>
          </a:prstGeom>
          <a:gradFill>
            <a:gsLst>
              <a:gs pos="0">
                <a:srgbClr val="2D5C97"/>
              </a:gs>
              <a:gs pos="80000">
                <a:srgbClr val="3C7AC5"/>
              </a:gs>
              <a:gs pos="100000">
                <a:srgbClr val="397BC9"/>
              </a:gs>
            </a:gsLst>
            <a:lin ang="16200000" scaled="0"/>
          </a:gra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800" u="none" cap="none" strike="noStrike">
                <a:solidFill>
                  <a:srgbClr val="FFFFFF"/>
                </a:solidFill>
                <a:latin typeface="Twentieth Century"/>
                <a:ea typeface="Twentieth Century"/>
                <a:cs typeface="Twentieth Century"/>
                <a:sym typeface="Twentieth Century"/>
              </a:rPr>
              <a:t>Profil utilisateur</a:t>
            </a:r>
            <a:endParaRPr b="0" i="0" sz="1800" u="none" cap="none" strike="noStrike">
              <a:latin typeface="Arial"/>
              <a:ea typeface="Arial"/>
              <a:cs typeface="Arial"/>
              <a:sym typeface="Arial"/>
            </a:endParaRPr>
          </a:p>
        </p:txBody>
      </p:sp>
      <p:sp>
        <p:nvSpPr>
          <p:cNvPr id="737" name="Google Shape;737;p68"/>
          <p:cNvSpPr/>
          <p:nvPr/>
        </p:nvSpPr>
        <p:spPr>
          <a:xfrm>
            <a:off x="6807240" y="4698720"/>
            <a:ext cx="1796760" cy="359640"/>
          </a:xfrm>
          <a:prstGeom prst="rect">
            <a:avLst/>
          </a:prstGeom>
          <a:gradFill>
            <a:gsLst>
              <a:gs pos="0">
                <a:srgbClr val="2D5C97"/>
              </a:gs>
              <a:gs pos="80000">
                <a:srgbClr val="3C7AC5"/>
              </a:gs>
              <a:gs pos="100000">
                <a:srgbClr val="397BC9"/>
              </a:gs>
            </a:gsLst>
            <a:lin ang="16200000" scaled="0"/>
          </a:gra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800" u="none" cap="none" strike="noStrike">
                <a:solidFill>
                  <a:srgbClr val="FFFFFF"/>
                </a:solidFill>
                <a:latin typeface="Twentieth Century"/>
                <a:ea typeface="Twentieth Century"/>
                <a:cs typeface="Twentieth Century"/>
                <a:sym typeface="Twentieth Century"/>
              </a:rPr>
              <a:t>Données session</a:t>
            </a:r>
            <a:endParaRPr b="0" i="0" sz="1800" u="none" cap="none" strike="noStrike">
              <a:latin typeface="Arial"/>
              <a:ea typeface="Arial"/>
              <a:cs typeface="Arial"/>
              <a:sym typeface="Arial"/>
            </a:endParaRPr>
          </a:p>
        </p:txBody>
      </p:sp>
      <p:sp>
        <p:nvSpPr>
          <p:cNvPr id="738" name="Google Shape;738;p68"/>
          <p:cNvSpPr/>
          <p:nvPr/>
        </p:nvSpPr>
        <p:spPr>
          <a:xfrm>
            <a:off x="6807240" y="5212080"/>
            <a:ext cx="1796760" cy="1167120"/>
          </a:xfrm>
          <a:prstGeom prst="rect">
            <a:avLst/>
          </a:prstGeom>
          <a:gradFill>
            <a:gsLst>
              <a:gs pos="0">
                <a:srgbClr val="2D5C97"/>
              </a:gs>
              <a:gs pos="80000">
                <a:srgbClr val="3C7AC5"/>
              </a:gs>
              <a:gs pos="100000">
                <a:srgbClr val="397BC9"/>
              </a:gs>
            </a:gsLst>
            <a:lin ang="16200000" scaled="0"/>
          </a:gra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8"/>
          <p:cNvSpPr/>
          <p:nvPr/>
        </p:nvSpPr>
        <p:spPr>
          <a:xfrm>
            <a:off x="6856920" y="5159520"/>
            <a:ext cx="89028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FFFFFF"/>
                </a:solidFill>
                <a:latin typeface="Twentieth Century"/>
                <a:ea typeface="Twentieth Century"/>
                <a:cs typeface="Twentieth Century"/>
                <a:sym typeface="Twentieth Century"/>
              </a:rPr>
              <a:t>Panier</a:t>
            </a:r>
            <a:endParaRPr b="0" i="0" sz="1800" u="none" cap="none" strike="noStrike">
              <a:latin typeface="Arial"/>
              <a:ea typeface="Arial"/>
              <a:cs typeface="Arial"/>
              <a:sym typeface="Arial"/>
            </a:endParaRPr>
          </a:p>
        </p:txBody>
      </p:sp>
      <p:sp>
        <p:nvSpPr>
          <p:cNvPr id="740" name="Google Shape;740;p68"/>
          <p:cNvSpPr/>
          <p:nvPr/>
        </p:nvSpPr>
        <p:spPr>
          <a:xfrm>
            <a:off x="6952320" y="5518440"/>
            <a:ext cx="1344240" cy="359640"/>
          </a:xfrm>
          <a:prstGeom prst="rect">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800" u="none" cap="none" strike="noStrike">
                <a:solidFill>
                  <a:srgbClr val="FFFFFF"/>
                </a:solidFill>
                <a:latin typeface="Twentieth Century"/>
                <a:ea typeface="Twentieth Century"/>
                <a:cs typeface="Twentieth Century"/>
                <a:sym typeface="Twentieth Century"/>
              </a:rPr>
              <a:t>Article1</a:t>
            </a:r>
            <a:endParaRPr b="0" i="0" sz="1800" u="none" cap="none" strike="noStrike">
              <a:latin typeface="Arial"/>
              <a:ea typeface="Arial"/>
              <a:cs typeface="Arial"/>
              <a:sym typeface="Arial"/>
            </a:endParaRPr>
          </a:p>
        </p:txBody>
      </p:sp>
      <p:sp>
        <p:nvSpPr>
          <p:cNvPr id="741" name="Google Shape;741;p68"/>
          <p:cNvSpPr/>
          <p:nvPr/>
        </p:nvSpPr>
        <p:spPr>
          <a:xfrm>
            <a:off x="6962400" y="5955480"/>
            <a:ext cx="1344240" cy="359640"/>
          </a:xfrm>
          <a:prstGeom prst="rect">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800" u="none" cap="none" strike="noStrike">
                <a:solidFill>
                  <a:srgbClr val="FFFFFF"/>
                </a:solidFill>
                <a:latin typeface="Twentieth Century"/>
                <a:ea typeface="Twentieth Century"/>
                <a:cs typeface="Twentieth Century"/>
                <a:sym typeface="Twentieth Century"/>
              </a:rPr>
              <a:t>Article2</a:t>
            </a:r>
            <a:endParaRPr b="0" i="0" sz="1800" u="none" cap="none" strike="noStrike">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9"/>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documents</a:t>
            </a:r>
            <a:endParaRPr b="0" i="0" sz="4400" u="none" cap="none" strike="noStrike">
              <a:latin typeface="Arial"/>
              <a:ea typeface="Arial"/>
              <a:cs typeface="Arial"/>
              <a:sym typeface="Arial"/>
            </a:endParaRPr>
          </a:p>
        </p:txBody>
      </p:sp>
      <p:sp>
        <p:nvSpPr>
          <p:cNvPr id="748" name="Google Shape;748;p6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749" name="Google Shape;749;p69"/>
          <p:cNvSpPr/>
          <p:nvPr/>
        </p:nvSpPr>
        <p:spPr>
          <a:xfrm>
            <a:off x="612720" y="1600200"/>
            <a:ext cx="8151840" cy="503280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Extension du concept clé/valeur</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Collection de documents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Un document est structuré ou semi-structuré</a:t>
            </a:r>
            <a:endParaRPr b="0" i="0" sz="2600" u="none" cap="none" strike="noStrike">
              <a:latin typeface="Arial"/>
              <a:ea typeface="Arial"/>
              <a:cs typeface="Arial"/>
              <a:sym typeface="Arial"/>
            </a:endParaRPr>
          </a:p>
          <a:p>
            <a:pPr indent="0" lvl="0" marL="0" marR="0" rtl="0" algn="l">
              <a:lnSpc>
                <a:spcPct val="100000"/>
              </a:lnSpc>
              <a:spcBef>
                <a:spcPts val="499"/>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Généralement de type JSON ou XML</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p:txBody>
      </p:sp>
      <p:sp>
        <p:nvSpPr>
          <p:cNvPr id="750" name="Google Shape;750;p69"/>
          <p:cNvSpPr/>
          <p:nvPr/>
        </p:nvSpPr>
        <p:spPr>
          <a:xfrm>
            <a:off x="3058200" y="4180680"/>
            <a:ext cx="720000" cy="425160"/>
          </a:xfrm>
          <a:prstGeom prst="flowChartAlternateProcess">
            <a:avLst/>
          </a:prstGeom>
          <a:gradFill>
            <a:gsLst>
              <a:gs pos="0">
                <a:srgbClr val="2D5C97"/>
              </a:gs>
              <a:gs pos="80000">
                <a:srgbClr val="3C7AC5"/>
              </a:gs>
              <a:gs pos="100000">
                <a:srgbClr val="397BC9"/>
              </a:gs>
            </a:gsLst>
            <a:lin ang="16200000" scaled="0"/>
          </a:gra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800" u="none" cap="none" strike="noStrike">
                <a:solidFill>
                  <a:srgbClr val="FFFFFF"/>
                </a:solidFill>
                <a:latin typeface="Twentieth Century"/>
                <a:ea typeface="Twentieth Century"/>
                <a:cs typeface="Twentieth Century"/>
                <a:sym typeface="Twentieth Century"/>
              </a:rPr>
              <a:t>Clé</a:t>
            </a:r>
            <a:endParaRPr b="0" i="0" sz="1800" u="none" cap="none" strike="noStrike">
              <a:latin typeface="Arial"/>
              <a:ea typeface="Arial"/>
              <a:cs typeface="Arial"/>
              <a:sym typeface="Arial"/>
            </a:endParaRPr>
          </a:p>
        </p:txBody>
      </p:sp>
      <p:sp>
        <p:nvSpPr>
          <p:cNvPr id="751" name="Google Shape;751;p69"/>
          <p:cNvSpPr/>
          <p:nvPr/>
        </p:nvSpPr>
        <p:spPr>
          <a:xfrm>
            <a:off x="4328280" y="3627000"/>
            <a:ext cx="2000160" cy="2081520"/>
          </a:xfrm>
          <a:prstGeom prst="flowChartAlternateProcess">
            <a:avLst/>
          </a:prstGeom>
          <a:gradFill>
            <a:gsLst>
              <a:gs pos="0">
                <a:srgbClr val="2D5C97"/>
              </a:gs>
              <a:gs pos="80000">
                <a:srgbClr val="3C7AC5"/>
              </a:gs>
              <a:gs pos="100000">
                <a:srgbClr val="397BC9"/>
              </a:gs>
            </a:gsLst>
            <a:lin ang="16200000" scaled="0"/>
          </a:gra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9"/>
          <p:cNvSpPr/>
          <p:nvPr/>
        </p:nvSpPr>
        <p:spPr>
          <a:xfrm>
            <a:off x="3871080" y="4414680"/>
            <a:ext cx="384480" cy="360"/>
          </a:xfrm>
          <a:custGeom>
            <a:rect b="b" l="l" r="r" t="t"/>
            <a:pathLst>
              <a:path extrusionOk="0" h="21600" w="21600">
                <a:moveTo>
                  <a:pt x="0" y="0"/>
                </a:moveTo>
                <a:lnTo>
                  <a:pt x="21600" y="21600"/>
                </a:lnTo>
              </a:path>
            </a:pathLst>
          </a:custGeom>
          <a:noFill/>
          <a:ln cap="flat" cmpd="sng" w="25400">
            <a:solidFill>
              <a:schemeClr val="accent1"/>
            </a:solidFill>
            <a:prstDash val="solid"/>
            <a:round/>
            <a:headEnd len="sm" w="sm" type="none"/>
            <a:tailEnd len="med" w="med" type="triangle"/>
          </a:ln>
          <a:effectLst>
            <a:outerShdw blurRad="38100" rotWithShape="0" dir="5400000" dist="30000">
              <a:srgbClr val="000000">
                <a:alpha val="44705"/>
              </a:srgbClr>
            </a:outerShdw>
          </a:effectLst>
        </p:spPr>
      </p:sp>
      <p:sp>
        <p:nvSpPr>
          <p:cNvPr id="753" name="Google Shape;753;p69"/>
          <p:cNvSpPr/>
          <p:nvPr/>
        </p:nvSpPr>
        <p:spPr>
          <a:xfrm>
            <a:off x="4419720" y="3794760"/>
            <a:ext cx="179676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Champ1 : valeur</a:t>
            </a:r>
            <a:endParaRPr b="0" i="0" sz="1600" u="none" cap="none" strike="noStrike">
              <a:latin typeface="Arial"/>
              <a:ea typeface="Arial"/>
              <a:cs typeface="Arial"/>
              <a:sym typeface="Arial"/>
            </a:endParaRPr>
          </a:p>
        </p:txBody>
      </p:sp>
      <p:sp>
        <p:nvSpPr>
          <p:cNvPr id="754" name="Google Shape;754;p69"/>
          <p:cNvSpPr/>
          <p:nvPr/>
        </p:nvSpPr>
        <p:spPr>
          <a:xfrm>
            <a:off x="4572000" y="4257000"/>
            <a:ext cx="164448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Champ2 : valeur</a:t>
            </a:r>
            <a:endParaRPr b="0" i="0" sz="1600" u="none" cap="none" strike="noStrike">
              <a:latin typeface="Arial"/>
              <a:ea typeface="Arial"/>
              <a:cs typeface="Arial"/>
              <a:sym typeface="Arial"/>
            </a:endParaRPr>
          </a:p>
        </p:txBody>
      </p:sp>
      <p:sp>
        <p:nvSpPr>
          <p:cNvPr id="755" name="Google Shape;755;p69"/>
          <p:cNvSpPr/>
          <p:nvPr/>
        </p:nvSpPr>
        <p:spPr>
          <a:xfrm>
            <a:off x="4572000" y="4739760"/>
            <a:ext cx="164448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Champ3 : valeur</a:t>
            </a:r>
            <a:endParaRPr b="0" i="0" sz="1600" u="none" cap="none" strike="noStrike">
              <a:latin typeface="Arial"/>
              <a:ea typeface="Arial"/>
              <a:cs typeface="Arial"/>
              <a:sym typeface="Arial"/>
            </a:endParaRPr>
          </a:p>
        </p:txBody>
      </p:sp>
      <p:sp>
        <p:nvSpPr>
          <p:cNvPr id="756" name="Google Shape;756;p69"/>
          <p:cNvSpPr/>
          <p:nvPr/>
        </p:nvSpPr>
        <p:spPr>
          <a:xfrm>
            <a:off x="4439880" y="5217120"/>
            <a:ext cx="179676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Champ4 : valeur</a:t>
            </a:r>
            <a:endParaRPr b="0" i="0" sz="1600" u="none" cap="none" strike="noStrike">
              <a:latin typeface="Arial"/>
              <a:ea typeface="Arial"/>
              <a:cs typeface="Arial"/>
              <a:sym typeface="Arial"/>
            </a:endParaRPr>
          </a:p>
        </p:txBody>
      </p:sp>
      <p:cxnSp>
        <p:nvCxnSpPr>
          <p:cNvPr id="757" name="Google Shape;757;p69"/>
          <p:cNvCxnSpPr/>
          <p:nvPr/>
        </p:nvCxnSpPr>
        <p:spPr>
          <a:xfrm>
            <a:off x="4419360" y="4033440"/>
            <a:ext cx="360" cy="863640"/>
          </a:xfrm>
          <a:prstGeom prst="straightConnector1">
            <a:avLst/>
          </a:prstGeom>
          <a:noFill/>
          <a:ln cap="flat" cmpd="sng" w="25400">
            <a:solidFill>
              <a:schemeClr val="lt1"/>
            </a:solidFill>
            <a:prstDash val="solid"/>
            <a:round/>
            <a:headEnd len="sm" w="sm" type="none"/>
            <a:tailEnd len="sm" w="sm" type="none"/>
          </a:ln>
          <a:effectLst>
            <a:outerShdw blurRad="40000" rotWithShape="0" dir="5400000" dist="20000">
              <a:srgbClr val="000000">
                <a:alpha val="37647"/>
              </a:srgbClr>
            </a:outerShdw>
          </a:effectLst>
        </p:spPr>
      </p:cxnSp>
      <p:cxnSp>
        <p:nvCxnSpPr>
          <p:cNvPr id="758" name="Google Shape;758;p69"/>
          <p:cNvCxnSpPr/>
          <p:nvPr/>
        </p:nvCxnSpPr>
        <p:spPr>
          <a:xfrm>
            <a:off x="4419360" y="4414320"/>
            <a:ext cx="152640" cy="360"/>
          </a:xfrm>
          <a:prstGeom prst="straightConnector1">
            <a:avLst/>
          </a:prstGeom>
          <a:noFill/>
          <a:ln cap="flat" cmpd="sng" w="25400">
            <a:solidFill>
              <a:schemeClr val="lt1"/>
            </a:solidFill>
            <a:prstDash val="solid"/>
            <a:round/>
            <a:headEnd len="sm" w="sm" type="none"/>
            <a:tailEnd len="sm" w="sm" type="none"/>
          </a:ln>
          <a:effectLst>
            <a:outerShdw blurRad="40000" rotWithShape="0" dir="5400000" dist="20000">
              <a:srgbClr val="000000">
                <a:alpha val="37647"/>
              </a:srgbClr>
            </a:outerShdw>
          </a:effectLst>
        </p:spPr>
      </p:cxnSp>
      <p:cxnSp>
        <p:nvCxnSpPr>
          <p:cNvPr id="759" name="Google Shape;759;p69"/>
          <p:cNvCxnSpPr/>
          <p:nvPr/>
        </p:nvCxnSpPr>
        <p:spPr>
          <a:xfrm flipH="1">
            <a:off x="4419360" y="4897080"/>
            <a:ext cx="152640" cy="360"/>
          </a:xfrm>
          <a:prstGeom prst="straightConnector1">
            <a:avLst/>
          </a:prstGeom>
          <a:noFill/>
          <a:ln cap="flat" cmpd="sng" w="25400">
            <a:solidFill>
              <a:schemeClr val="lt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0"/>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documents</a:t>
            </a:r>
            <a:endParaRPr b="0" i="0" sz="4400" u="none" cap="none" strike="noStrike">
              <a:latin typeface="Arial"/>
              <a:ea typeface="Arial"/>
              <a:cs typeface="Arial"/>
              <a:sym typeface="Arial"/>
            </a:endParaRPr>
          </a:p>
        </p:txBody>
      </p:sp>
      <p:sp>
        <p:nvSpPr>
          <p:cNvPr id="765" name="Google Shape;765;p7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766" name="Google Shape;766;p70"/>
          <p:cNvPicPr preferRelativeResize="0"/>
          <p:nvPr/>
        </p:nvPicPr>
        <p:blipFill rotWithShape="1">
          <a:blip r:embed="rId3">
            <a:alphaModFix/>
          </a:blip>
          <a:srcRect b="-11082" l="0" r="0" t="-11083"/>
          <a:stretch/>
        </p:blipFill>
        <p:spPr>
          <a:xfrm>
            <a:off x="23040" y="1600200"/>
            <a:ext cx="9119520" cy="502776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1"/>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documents</a:t>
            </a:r>
            <a:endParaRPr b="0" i="0" sz="4400" u="none" cap="none" strike="noStrike">
              <a:latin typeface="Arial"/>
              <a:ea typeface="Arial"/>
              <a:cs typeface="Arial"/>
              <a:sym typeface="Arial"/>
            </a:endParaRPr>
          </a:p>
        </p:txBody>
      </p:sp>
      <p:sp>
        <p:nvSpPr>
          <p:cNvPr id="773" name="Google Shape;773;p71"/>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774" name="Google Shape;774;p71"/>
          <p:cNvSpPr/>
          <p:nvPr/>
        </p:nvSpPr>
        <p:spPr>
          <a:xfrm>
            <a:off x="612720" y="1600200"/>
            <a:ext cx="8151840" cy="486000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Forces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Modèle de données simple mais puissant</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Possibilité de rechercher sur le contenu des objets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Récupérer via une seule clé, un ensemble d’informations structurées de manière hiérarchique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Scalabilité horizontale (réplication et sharding)</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Faiblesses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Inadaptées pour les données interconnectées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Lent pour les grandes requêtes</a:t>
            </a:r>
            <a:endParaRPr b="0" i="0" sz="2600" u="none" cap="none" strike="noStrike">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2"/>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documents</a:t>
            </a:r>
            <a:endParaRPr b="0" i="0" sz="4400" u="none" cap="none" strike="noStrike">
              <a:latin typeface="Arial"/>
              <a:ea typeface="Arial"/>
              <a:cs typeface="Arial"/>
              <a:sym typeface="Arial"/>
            </a:endParaRPr>
          </a:p>
        </p:txBody>
      </p:sp>
      <p:sp>
        <p:nvSpPr>
          <p:cNvPr id="781" name="Google Shape;781;p7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782" name="Google Shape;782;p72"/>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Principaux usages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Catalogue de produits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Systèmes de gestion de contenus (types blogs)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Web analytique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Principales implémentations</a:t>
            </a:r>
            <a:endParaRPr b="0" i="0" sz="2900" u="none" cap="none" strike="noStrike">
              <a:latin typeface="Arial"/>
              <a:ea typeface="Arial"/>
              <a:cs typeface="Arial"/>
              <a:sym typeface="Arial"/>
            </a:endParaRPr>
          </a:p>
        </p:txBody>
      </p:sp>
      <p:pic>
        <p:nvPicPr>
          <p:cNvPr id="783" name="Google Shape;783;p72"/>
          <p:cNvPicPr preferRelativeResize="0"/>
          <p:nvPr/>
        </p:nvPicPr>
        <p:blipFill rotWithShape="1">
          <a:blip r:embed="rId3">
            <a:alphaModFix/>
          </a:blip>
          <a:srcRect b="0" l="0" r="0" t="0"/>
          <a:stretch/>
        </p:blipFill>
        <p:spPr>
          <a:xfrm>
            <a:off x="914400" y="5661720"/>
            <a:ext cx="2017800" cy="718560"/>
          </a:xfrm>
          <a:prstGeom prst="rect">
            <a:avLst/>
          </a:prstGeom>
          <a:noFill/>
          <a:ln>
            <a:noFill/>
          </a:ln>
        </p:spPr>
      </p:pic>
      <p:pic>
        <p:nvPicPr>
          <p:cNvPr id="784" name="Google Shape;784;p72"/>
          <p:cNvPicPr preferRelativeResize="0"/>
          <p:nvPr/>
        </p:nvPicPr>
        <p:blipFill rotWithShape="1">
          <a:blip r:embed="rId4">
            <a:alphaModFix/>
          </a:blip>
          <a:srcRect b="0" l="0" r="0" t="0"/>
          <a:stretch/>
        </p:blipFill>
        <p:spPr>
          <a:xfrm>
            <a:off x="6912000" y="5778360"/>
            <a:ext cx="1855440" cy="557280"/>
          </a:xfrm>
          <a:prstGeom prst="rect">
            <a:avLst/>
          </a:prstGeom>
          <a:noFill/>
          <a:ln>
            <a:noFill/>
          </a:ln>
        </p:spPr>
      </p:pic>
      <p:pic>
        <p:nvPicPr>
          <p:cNvPr id="785" name="Google Shape;785;p72"/>
          <p:cNvPicPr preferRelativeResize="0"/>
          <p:nvPr/>
        </p:nvPicPr>
        <p:blipFill rotWithShape="1">
          <a:blip r:embed="rId5">
            <a:alphaModFix/>
          </a:blip>
          <a:srcRect b="0" l="0" r="0" t="0"/>
          <a:stretch/>
        </p:blipFill>
        <p:spPr>
          <a:xfrm>
            <a:off x="4836240" y="5433120"/>
            <a:ext cx="1004400" cy="86184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3"/>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colonnes</a:t>
            </a:r>
            <a:endParaRPr b="0" i="0" sz="4400" u="none" cap="none" strike="noStrike">
              <a:latin typeface="Arial"/>
              <a:ea typeface="Arial"/>
              <a:cs typeface="Arial"/>
              <a:sym typeface="Arial"/>
            </a:endParaRPr>
          </a:p>
        </p:txBody>
      </p:sp>
      <p:sp>
        <p:nvSpPr>
          <p:cNvPr id="792" name="Google Shape;792;p7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793" name="Google Shape;793;p73"/>
          <p:cNvSpPr/>
          <p:nvPr/>
        </p:nvSpPr>
        <p:spPr>
          <a:xfrm>
            <a:off x="612720" y="1600200"/>
            <a:ext cx="86090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Parallèle avec le modèle clé-valeur où chaque valeur possède une structure en colonnes</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Colonnes statiques ou dynamiques?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Statiques : tous les enregistrements d’une collection de colonnes partagent les mêmes noms de colonnes </a:t>
            </a:r>
            <a:r>
              <a:rPr b="0" i="0" lang="fr-FR" sz="1600" u="none" cap="none" strike="noStrike">
                <a:solidFill>
                  <a:srgbClr val="000000"/>
                </a:solidFill>
                <a:latin typeface="Twentieth Century"/>
                <a:ea typeface="Twentieth Century"/>
                <a:cs typeface="Twentieth Century"/>
                <a:sym typeface="Twentieth Century"/>
              </a:rPr>
              <a:t>(=SGBDR)</a:t>
            </a:r>
            <a:endParaRPr b="0" i="0" sz="1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Dynamiques : les noms, types et nombres de colonnes peuvent changer d’un enregistrement à</a:t>
            </a:r>
            <a:br>
              <a:rPr b="0" i="0" lang="fr-FR" sz="1800" u="none" cap="none" strike="noStrike">
                <a:latin typeface="Arial"/>
                <a:ea typeface="Arial"/>
                <a:cs typeface="Arial"/>
                <a:sym typeface="Arial"/>
              </a:rPr>
            </a:br>
            <a:r>
              <a:rPr b="0" i="0" lang="fr-FR" sz="2600" u="none" cap="none" strike="noStrike">
                <a:solidFill>
                  <a:srgbClr val="000000"/>
                </a:solidFill>
                <a:latin typeface="Twentieth Century"/>
                <a:ea typeface="Twentieth Century"/>
                <a:cs typeface="Twentieth Century"/>
                <a:sym typeface="Twentieth Century"/>
              </a:rPr>
              <a:t>l’autre au sein d’une collection</a:t>
            </a:r>
            <a:endParaRPr b="0" i="0" sz="2600" u="none" cap="none" strike="noStrike">
              <a:latin typeface="Arial"/>
              <a:ea typeface="Arial"/>
              <a:cs typeface="Arial"/>
              <a:sym typeface="Arial"/>
            </a:endParaRPr>
          </a:p>
        </p:txBody>
      </p:sp>
      <p:sp>
        <p:nvSpPr>
          <p:cNvPr id="794" name="Google Shape;794;p73"/>
          <p:cNvSpPr/>
          <p:nvPr/>
        </p:nvSpPr>
        <p:spPr>
          <a:xfrm>
            <a:off x="5494680" y="5146200"/>
            <a:ext cx="720000" cy="425160"/>
          </a:xfrm>
          <a:prstGeom prst="flowChartAlternateProcess">
            <a:avLst/>
          </a:prstGeom>
          <a:gradFill>
            <a:gsLst>
              <a:gs pos="0">
                <a:srgbClr val="2D5C97"/>
              </a:gs>
              <a:gs pos="80000">
                <a:srgbClr val="3C7AC5"/>
              </a:gs>
              <a:gs pos="100000">
                <a:srgbClr val="397BC9"/>
              </a:gs>
            </a:gsLst>
            <a:lin ang="16200000" scaled="0"/>
          </a:gra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800" u="none" cap="none" strike="noStrike">
                <a:solidFill>
                  <a:srgbClr val="FFFFFF"/>
                </a:solidFill>
                <a:latin typeface="Twentieth Century"/>
                <a:ea typeface="Twentieth Century"/>
                <a:cs typeface="Twentieth Century"/>
                <a:sym typeface="Twentieth Century"/>
              </a:rPr>
              <a:t>Clé</a:t>
            </a:r>
            <a:endParaRPr b="0" i="0" sz="1800" u="none" cap="none" strike="noStrike">
              <a:latin typeface="Arial"/>
              <a:ea typeface="Arial"/>
              <a:cs typeface="Arial"/>
              <a:sym typeface="Arial"/>
            </a:endParaRPr>
          </a:p>
        </p:txBody>
      </p:sp>
      <p:sp>
        <p:nvSpPr>
          <p:cNvPr id="795" name="Google Shape;795;p73"/>
          <p:cNvSpPr/>
          <p:nvPr/>
        </p:nvSpPr>
        <p:spPr>
          <a:xfrm>
            <a:off x="6764400" y="4592160"/>
            <a:ext cx="2000160" cy="2081520"/>
          </a:xfrm>
          <a:prstGeom prst="flowChartAlternateProcess">
            <a:avLst/>
          </a:prstGeom>
          <a:gradFill>
            <a:gsLst>
              <a:gs pos="0">
                <a:srgbClr val="2D5C97"/>
              </a:gs>
              <a:gs pos="80000">
                <a:srgbClr val="3C7AC5"/>
              </a:gs>
              <a:gs pos="100000">
                <a:srgbClr val="397BC9"/>
              </a:gs>
            </a:gsLst>
            <a:lin ang="16200000" scaled="0"/>
          </a:gra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3"/>
          <p:cNvSpPr/>
          <p:nvPr/>
        </p:nvSpPr>
        <p:spPr>
          <a:xfrm>
            <a:off x="6307200" y="5379840"/>
            <a:ext cx="384480" cy="360"/>
          </a:xfrm>
          <a:custGeom>
            <a:rect b="b" l="l" r="r" t="t"/>
            <a:pathLst>
              <a:path extrusionOk="0" h="21600" w="21600">
                <a:moveTo>
                  <a:pt x="0" y="0"/>
                </a:moveTo>
                <a:lnTo>
                  <a:pt x="21600" y="21600"/>
                </a:lnTo>
              </a:path>
            </a:pathLst>
          </a:custGeom>
          <a:noFill/>
          <a:ln cap="flat" cmpd="sng" w="25400">
            <a:solidFill>
              <a:schemeClr val="accent1"/>
            </a:solidFill>
            <a:prstDash val="solid"/>
            <a:round/>
            <a:headEnd len="sm" w="sm" type="none"/>
            <a:tailEnd len="med" w="med" type="triangle"/>
          </a:ln>
          <a:effectLst>
            <a:outerShdw blurRad="38100" rotWithShape="0" dir="5400000" dist="30000">
              <a:srgbClr val="000000">
                <a:alpha val="44705"/>
              </a:srgbClr>
            </a:outerShdw>
          </a:effectLst>
        </p:spPr>
      </p:sp>
      <p:sp>
        <p:nvSpPr>
          <p:cNvPr id="797" name="Google Shape;797;p73"/>
          <p:cNvSpPr/>
          <p:nvPr/>
        </p:nvSpPr>
        <p:spPr>
          <a:xfrm>
            <a:off x="6855840" y="4759920"/>
            <a:ext cx="70992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Col1</a:t>
            </a:r>
            <a:endParaRPr b="0" i="0" sz="1600" u="none" cap="none" strike="noStrike">
              <a:latin typeface="Arial"/>
              <a:ea typeface="Arial"/>
              <a:cs typeface="Arial"/>
              <a:sym typeface="Arial"/>
            </a:endParaRPr>
          </a:p>
        </p:txBody>
      </p:sp>
      <p:sp>
        <p:nvSpPr>
          <p:cNvPr id="798" name="Google Shape;798;p73"/>
          <p:cNvSpPr/>
          <p:nvPr/>
        </p:nvSpPr>
        <p:spPr>
          <a:xfrm>
            <a:off x="8003880" y="4759920"/>
            <a:ext cx="64872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Val1</a:t>
            </a:r>
            <a:endParaRPr b="0" i="0" sz="1600" u="none" cap="none" strike="noStrike">
              <a:latin typeface="Arial"/>
              <a:ea typeface="Arial"/>
              <a:cs typeface="Arial"/>
              <a:sym typeface="Arial"/>
            </a:endParaRPr>
          </a:p>
        </p:txBody>
      </p:sp>
      <p:sp>
        <p:nvSpPr>
          <p:cNvPr id="799" name="Google Shape;799;p73"/>
          <p:cNvSpPr/>
          <p:nvPr/>
        </p:nvSpPr>
        <p:spPr>
          <a:xfrm>
            <a:off x="7617960" y="4902120"/>
            <a:ext cx="384480" cy="360"/>
          </a:xfrm>
          <a:custGeom>
            <a:rect b="b" l="l" r="r" t="t"/>
            <a:pathLst>
              <a:path extrusionOk="0" h="21600" w="21600">
                <a:moveTo>
                  <a:pt x="0" y="0"/>
                </a:moveTo>
                <a:lnTo>
                  <a:pt x="21600" y="21600"/>
                </a:lnTo>
              </a:path>
            </a:pathLst>
          </a:custGeom>
          <a:noFill/>
          <a:ln cap="flat" cmpd="sng" w="25400">
            <a:solidFill>
              <a:schemeClr val="lt1"/>
            </a:solidFill>
            <a:prstDash val="solid"/>
            <a:round/>
            <a:headEnd len="sm" w="sm" type="none"/>
            <a:tailEnd len="med" w="med" type="triangle"/>
          </a:ln>
          <a:effectLst>
            <a:outerShdw blurRad="38100" rotWithShape="0" dir="5400000" dist="30000">
              <a:srgbClr val="000000">
                <a:alpha val="44705"/>
              </a:srgbClr>
            </a:outerShdw>
          </a:effectLst>
        </p:spPr>
      </p:sp>
      <p:sp>
        <p:nvSpPr>
          <p:cNvPr id="800" name="Google Shape;800;p73"/>
          <p:cNvSpPr/>
          <p:nvPr/>
        </p:nvSpPr>
        <p:spPr>
          <a:xfrm>
            <a:off x="6855840" y="5242680"/>
            <a:ext cx="70992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Col2</a:t>
            </a:r>
            <a:endParaRPr b="0" i="0" sz="1600" u="none" cap="none" strike="noStrike">
              <a:latin typeface="Arial"/>
              <a:ea typeface="Arial"/>
              <a:cs typeface="Arial"/>
              <a:sym typeface="Arial"/>
            </a:endParaRPr>
          </a:p>
        </p:txBody>
      </p:sp>
      <p:sp>
        <p:nvSpPr>
          <p:cNvPr id="801" name="Google Shape;801;p73"/>
          <p:cNvSpPr/>
          <p:nvPr/>
        </p:nvSpPr>
        <p:spPr>
          <a:xfrm>
            <a:off x="8003880" y="5242680"/>
            <a:ext cx="64872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Val2</a:t>
            </a:r>
            <a:endParaRPr b="0" i="0" sz="1600" u="none" cap="none" strike="noStrike">
              <a:latin typeface="Arial"/>
              <a:ea typeface="Arial"/>
              <a:cs typeface="Arial"/>
              <a:sym typeface="Arial"/>
            </a:endParaRPr>
          </a:p>
        </p:txBody>
      </p:sp>
      <p:sp>
        <p:nvSpPr>
          <p:cNvPr id="802" name="Google Shape;802;p73"/>
          <p:cNvSpPr/>
          <p:nvPr/>
        </p:nvSpPr>
        <p:spPr>
          <a:xfrm>
            <a:off x="7617960" y="5384880"/>
            <a:ext cx="384480" cy="360"/>
          </a:xfrm>
          <a:custGeom>
            <a:rect b="b" l="l" r="r" t="t"/>
            <a:pathLst>
              <a:path extrusionOk="0" h="21600" w="21600">
                <a:moveTo>
                  <a:pt x="0" y="0"/>
                </a:moveTo>
                <a:lnTo>
                  <a:pt x="21600" y="21600"/>
                </a:lnTo>
              </a:path>
            </a:pathLst>
          </a:custGeom>
          <a:noFill/>
          <a:ln cap="flat" cmpd="sng" w="25400">
            <a:solidFill>
              <a:schemeClr val="lt1"/>
            </a:solidFill>
            <a:prstDash val="solid"/>
            <a:round/>
            <a:headEnd len="sm" w="sm" type="none"/>
            <a:tailEnd len="med" w="med" type="triangle"/>
          </a:ln>
          <a:effectLst>
            <a:outerShdw blurRad="38100" rotWithShape="0" dir="5400000" dist="30000">
              <a:srgbClr val="000000">
                <a:alpha val="44705"/>
              </a:srgbClr>
            </a:outerShdw>
          </a:effectLst>
        </p:spPr>
      </p:sp>
      <p:sp>
        <p:nvSpPr>
          <p:cNvPr id="803" name="Google Shape;803;p73"/>
          <p:cNvSpPr/>
          <p:nvPr/>
        </p:nvSpPr>
        <p:spPr>
          <a:xfrm>
            <a:off x="6855840" y="5725080"/>
            <a:ext cx="70992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Col3</a:t>
            </a:r>
            <a:endParaRPr b="0" i="0" sz="1600" u="none" cap="none" strike="noStrike">
              <a:latin typeface="Arial"/>
              <a:ea typeface="Arial"/>
              <a:cs typeface="Arial"/>
              <a:sym typeface="Arial"/>
            </a:endParaRPr>
          </a:p>
        </p:txBody>
      </p:sp>
      <p:sp>
        <p:nvSpPr>
          <p:cNvPr id="804" name="Google Shape;804;p73"/>
          <p:cNvSpPr/>
          <p:nvPr/>
        </p:nvSpPr>
        <p:spPr>
          <a:xfrm>
            <a:off x="8003880" y="5725080"/>
            <a:ext cx="64872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Val3</a:t>
            </a:r>
            <a:endParaRPr b="0" i="0" sz="1600" u="none" cap="none" strike="noStrike">
              <a:latin typeface="Arial"/>
              <a:ea typeface="Arial"/>
              <a:cs typeface="Arial"/>
              <a:sym typeface="Arial"/>
            </a:endParaRPr>
          </a:p>
        </p:txBody>
      </p:sp>
      <p:sp>
        <p:nvSpPr>
          <p:cNvPr id="805" name="Google Shape;805;p73"/>
          <p:cNvSpPr/>
          <p:nvPr/>
        </p:nvSpPr>
        <p:spPr>
          <a:xfrm>
            <a:off x="7617960" y="5867280"/>
            <a:ext cx="384480" cy="360"/>
          </a:xfrm>
          <a:custGeom>
            <a:rect b="b" l="l" r="r" t="t"/>
            <a:pathLst>
              <a:path extrusionOk="0" h="21600" w="21600">
                <a:moveTo>
                  <a:pt x="0" y="0"/>
                </a:moveTo>
                <a:lnTo>
                  <a:pt x="21600" y="21600"/>
                </a:lnTo>
              </a:path>
            </a:pathLst>
          </a:custGeom>
          <a:noFill/>
          <a:ln cap="flat" cmpd="sng" w="25400">
            <a:solidFill>
              <a:schemeClr val="lt1"/>
            </a:solidFill>
            <a:prstDash val="solid"/>
            <a:round/>
            <a:headEnd len="sm" w="sm" type="none"/>
            <a:tailEnd len="med" w="med" type="triangle"/>
          </a:ln>
          <a:effectLst>
            <a:outerShdw blurRad="38100" rotWithShape="0" dir="5400000" dist="30000">
              <a:srgbClr val="000000">
                <a:alpha val="44705"/>
              </a:srgbClr>
            </a:outerShdw>
          </a:effectLst>
        </p:spPr>
      </p:sp>
      <p:sp>
        <p:nvSpPr>
          <p:cNvPr id="806" name="Google Shape;806;p73"/>
          <p:cNvSpPr/>
          <p:nvPr/>
        </p:nvSpPr>
        <p:spPr>
          <a:xfrm>
            <a:off x="6855840" y="6192360"/>
            <a:ext cx="70992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Col4</a:t>
            </a:r>
            <a:endParaRPr b="0" i="0" sz="1600" u="none" cap="none" strike="noStrike">
              <a:latin typeface="Arial"/>
              <a:ea typeface="Arial"/>
              <a:cs typeface="Arial"/>
              <a:sym typeface="Arial"/>
            </a:endParaRPr>
          </a:p>
        </p:txBody>
      </p:sp>
      <p:sp>
        <p:nvSpPr>
          <p:cNvPr id="807" name="Google Shape;807;p73"/>
          <p:cNvSpPr/>
          <p:nvPr/>
        </p:nvSpPr>
        <p:spPr>
          <a:xfrm>
            <a:off x="8003880" y="6192360"/>
            <a:ext cx="648720" cy="313560"/>
          </a:xfrm>
          <a:prstGeom prst="flowChartAlternateProcess">
            <a:avLst/>
          </a:prstGeom>
          <a:solidFill>
            <a:srgbClr val="93B3D7"/>
          </a:solidFill>
          <a:ln cap="flat" cmpd="sng" w="9525">
            <a:solidFill>
              <a:srgbClr val="4A7EBB"/>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600" u="none" cap="none" strike="noStrike">
                <a:solidFill>
                  <a:srgbClr val="FFFFFF"/>
                </a:solidFill>
                <a:latin typeface="Twentieth Century"/>
                <a:ea typeface="Twentieth Century"/>
                <a:cs typeface="Twentieth Century"/>
                <a:sym typeface="Twentieth Century"/>
              </a:rPr>
              <a:t>Val4</a:t>
            </a:r>
            <a:endParaRPr b="0" i="0" sz="1600" u="none" cap="none" strike="noStrike">
              <a:latin typeface="Arial"/>
              <a:ea typeface="Arial"/>
              <a:cs typeface="Arial"/>
              <a:sym typeface="Arial"/>
            </a:endParaRPr>
          </a:p>
        </p:txBody>
      </p:sp>
      <p:sp>
        <p:nvSpPr>
          <p:cNvPr id="808" name="Google Shape;808;p73"/>
          <p:cNvSpPr/>
          <p:nvPr/>
        </p:nvSpPr>
        <p:spPr>
          <a:xfrm>
            <a:off x="7617960" y="6334920"/>
            <a:ext cx="384480" cy="360"/>
          </a:xfrm>
          <a:custGeom>
            <a:rect b="b" l="l" r="r" t="t"/>
            <a:pathLst>
              <a:path extrusionOk="0" h="21600" w="21600">
                <a:moveTo>
                  <a:pt x="0" y="0"/>
                </a:moveTo>
                <a:lnTo>
                  <a:pt x="21600" y="21600"/>
                </a:lnTo>
              </a:path>
            </a:pathLst>
          </a:custGeom>
          <a:noFill/>
          <a:ln cap="flat" cmpd="sng" w="25400">
            <a:solidFill>
              <a:schemeClr val="lt1"/>
            </a:solidFill>
            <a:prstDash val="solid"/>
            <a:round/>
            <a:headEnd len="sm" w="sm" type="none"/>
            <a:tailEnd len="med" w="med" type="triangle"/>
          </a:ln>
          <a:effectLst>
            <a:outerShdw blurRad="38100" rotWithShape="0" dir="5400000" dist="30000">
              <a:srgbClr val="000000">
                <a:alpha val="44705"/>
              </a:srgbClr>
            </a:outerShdw>
          </a:effectLst>
        </p:spPr>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4"/>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colonnes</a:t>
            </a:r>
            <a:endParaRPr b="0" i="0" sz="4400" u="none" cap="none" strike="noStrike">
              <a:latin typeface="Arial"/>
              <a:ea typeface="Arial"/>
              <a:cs typeface="Arial"/>
              <a:sym typeface="Arial"/>
            </a:endParaRPr>
          </a:p>
        </p:txBody>
      </p:sp>
      <p:sp>
        <p:nvSpPr>
          <p:cNvPr id="815" name="Google Shape;815;p7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816" name="Google Shape;816;p74"/>
          <p:cNvPicPr preferRelativeResize="0"/>
          <p:nvPr/>
        </p:nvPicPr>
        <p:blipFill rotWithShape="1">
          <a:blip r:embed="rId3">
            <a:alphaModFix/>
          </a:blip>
          <a:srcRect b="0" l="-29978" r="-29978" t="0"/>
          <a:stretch/>
        </p:blipFill>
        <p:spPr>
          <a:xfrm>
            <a:off x="1913040" y="1600200"/>
            <a:ext cx="8151840" cy="4494240"/>
          </a:xfrm>
          <a:prstGeom prst="rect">
            <a:avLst/>
          </a:prstGeom>
          <a:noFill/>
          <a:ln>
            <a:noFill/>
          </a:ln>
        </p:spPr>
      </p:pic>
      <p:sp>
        <p:nvSpPr>
          <p:cNvPr id="817" name="Google Shape;817;p74"/>
          <p:cNvSpPr/>
          <p:nvPr/>
        </p:nvSpPr>
        <p:spPr>
          <a:xfrm>
            <a:off x="612720" y="1600200"/>
            <a:ext cx="2769120" cy="48398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Base de données relationnelle</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Base de données orientées colonne</a:t>
            </a:r>
            <a:endParaRPr b="0" i="0" sz="29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p:nvPr/>
        </p:nvSpPr>
        <p:spPr>
          <a:xfrm>
            <a:off x="612720" y="228600"/>
            <a:ext cx="8151840" cy="989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177" name="Google Shape;177;p9"/>
          <p:cNvPicPr preferRelativeResize="0"/>
          <p:nvPr/>
        </p:nvPicPr>
        <p:blipFill rotWithShape="1">
          <a:blip r:embed="rId3">
            <a:alphaModFix/>
          </a:blip>
          <a:srcRect b="0" l="0" r="0" t="0"/>
          <a:stretch/>
        </p:blipFill>
        <p:spPr>
          <a:xfrm>
            <a:off x="1081800" y="21600"/>
            <a:ext cx="7037640" cy="685764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75"/>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colonnes</a:t>
            </a:r>
            <a:endParaRPr b="0" i="0" sz="4400" u="none" cap="none" strike="noStrike">
              <a:latin typeface="Arial"/>
              <a:ea typeface="Arial"/>
              <a:cs typeface="Arial"/>
              <a:sym typeface="Arial"/>
            </a:endParaRPr>
          </a:p>
        </p:txBody>
      </p:sp>
      <p:sp>
        <p:nvSpPr>
          <p:cNvPr id="824" name="Google Shape;824;p7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825" name="Google Shape;825;p75"/>
          <p:cNvSpPr/>
          <p:nvPr/>
        </p:nvSpPr>
        <p:spPr>
          <a:xfrm>
            <a:off x="612720" y="1600200"/>
            <a:ext cx="815184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Possibilité de regrouper les colonnes sémantiquement proches : les super-colonnes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Statiques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Avec colonnes statiques</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Avec colonnes dynamiques</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Dynamiques</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Avec colonnes statiques</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Avec colonnes dynamiques</a:t>
            </a:r>
            <a:endParaRPr b="0" i="0" sz="2300" u="none" cap="none" strike="noStrike">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6"/>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colonnes</a:t>
            </a:r>
            <a:endParaRPr b="0" i="0" sz="4400" u="none" cap="none" strike="noStrike">
              <a:latin typeface="Arial"/>
              <a:ea typeface="Arial"/>
              <a:cs typeface="Arial"/>
              <a:sym typeface="Arial"/>
            </a:endParaRPr>
          </a:p>
        </p:txBody>
      </p:sp>
      <p:sp>
        <p:nvSpPr>
          <p:cNvPr id="832" name="Google Shape;832;p7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833" name="Google Shape;833;p76"/>
          <p:cNvPicPr preferRelativeResize="0"/>
          <p:nvPr/>
        </p:nvPicPr>
        <p:blipFill rotWithShape="1">
          <a:blip r:embed="rId3">
            <a:alphaModFix/>
          </a:blip>
          <a:srcRect b="-11418" l="0" r="0" t="-11419"/>
          <a:stretch/>
        </p:blipFill>
        <p:spPr>
          <a:xfrm>
            <a:off x="0" y="1107360"/>
            <a:ext cx="9202320" cy="5073480"/>
          </a:xfrm>
          <a:prstGeom prst="rect">
            <a:avLst/>
          </a:prstGeom>
          <a:noFill/>
          <a:ln>
            <a:noFill/>
          </a:ln>
        </p:spPr>
      </p:pic>
      <p:sp>
        <p:nvSpPr>
          <p:cNvPr id="834" name="Google Shape;834;p76"/>
          <p:cNvSpPr/>
          <p:nvPr/>
        </p:nvSpPr>
        <p:spPr>
          <a:xfrm>
            <a:off x="5425560" y="2885400"/>
            <a:ext cx="3636000" cy="790920"/>
          </a:xfrm>
          <a:prstGeom prst="rect">
            <a:avLst/>
          </a:prstGeom>
          <a:solidFill>
            <a:schemeClr val="lt1"/>
          </a:solidFill>
          <a:ln cap="flat" cmpd="sng" w="9525">
            <a:solidFill>
              <a:schemeClr val="lt1"/>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6"/>
          <p:cNvSpPr/>
          <p:nvPr/>
        </p:nvSpPr>
        <p:spPr>
          <a:xfrm>
            <a:off x="2814480" y="3535560"/>
            <a:ext cx="638640" cy="282960"/>
          </a:xfrm>
          <a:prstGeom prst="rect">
            <a:avLst/>
          </a:prstGeom>
          <a:solidFill>
            <a:schemeClr val="lt1"/>
          </a:solidFill>
          <a:ln cap="flat" cmpd="sng" w="9525">
            <a:solidFill>
              <a:schemeClr val="lt1"/>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200" u="none" cap="none" strike="noStrike">
                <a:solidFill>
                  <a:srgbClr val="DD8047"/>
                </a:solidFill>
                <a:latin typeface="Twentieth Century"/>
                <a:ea typeface="Twentieth Century"/>
                <a:cs typeface="Twentieth Century"/>
                <a:sym typeface="Twentieth Century"/>
              </a:rPr>
              <a:t>Super colonne</a:t>
            </a:r>
            <a:endParaRPr b="0" i="0" sz="1200" u="none" cap="none" strike="noStrike">
              <a:latin typeface="Arial"/>
              <a:ea typeface="Arial"/>
              <a:cs typeface="Arial"/>
              <a:sym typeface="Arial"/>
            </a:endParaRPr>
          </a:p>
        </p:txBody>
      </p:sp>
      <p:sp>
        <p:nvSpPr>
          <p:cNvPr id="836" name="Google Shape;836;p76"/>
          <p:cNvSpPr/>
          <p:nvPr/>
        </p:nvSpPr>
        <p:spPr>
          <a:xfrm>
            <a:off x="4114800" y="3596760"/>
            <a:ext cx="638640" cy="282960"/>
          </a:xfrm>
          <a:prstGeom prst="rect">
            <a:avLst/>
          </a:prstGeom>
          <a:solidFill>
            <a:schemeClr val="lt1"/>
          </a:solidFill>
          <a:ln cap="flat" cmpd="sng" w="9525">
            <a:solidFill>
              <a:schemeClr val="lt1"/>
            </a:solidFill>
            <a:prstDash val="solid"/>
            <a:round/>
            <a:headEnd len="sm" w="sm" type="none"/>
            <a:tailEnd len="sm" w="sm" type="none"/>
          </a:ln>
          <a:effectLst>
            <a:outerShdw blurRad="38100" rotWithShape="0" dir="5400000" dist="30000">
              <a:srgbClr val="000000">
                <a:alpha val="44705"/>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fr-FR" sz="1200" u="none" cap="none" strike="noStrike">
                <a:solidFill>
                  <a:srgbClr val="DD8047"/>
                </a:solidFill>
                <a:latin typeface="Twentieth Century"/>
                <a:ea typeface="Twentieth Century"/>
                <a:cs typeface="Twentieth Century"/>
                <a:sym typeface="Twentieth Century"/>
              </a:rPr>
              <a:t>Nom</a:t>
            </a:r>
            <a:endParaRPr b="0" i="0" sz="1200" u="none" cap="none" strike="noStrike">
              <a:latin typeface="Arial"/>
              <a:ea typeface="Arial"/>
              <a:cs typeface="Arial"/>
              <a:sym typeface="Arial"/>
            </a:endParaRPr>
          </a:p>
        </p:txBody>
      </p:sp>
      <p:sp>
        <p:nvSpPr>
          <p:cNvPr id="837" name="Google Shape;837;p76"/>
          <p:cNvSpPr/>
          <p:nvPr/>
        </p:nvSpPr>
        <p:spPr>
          <a:xfrm>
            <a:off x="762120" y="5997600"/>
            <a:ext cx="5698800" cy="637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Requête de la forme : clé/super-colonne:nom</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Exemple : "chien_12"/"Chien":"couleur » </a:t>
            </a:r>
            <a:r>
              <a:rPr b="0" i="0" lang="fr-FR" sz="1800" u="none" cap="none" strike="noStrike">
                <a:solidFill>
                  <a:srgbClr val="000000"/>
                </a:solidFill>
                <a:latin typeface="Noto Sans Symbols"/>
                <a:ea typeface="Noto Sans Symbols"/>
                <a:cs typeface="Noto Sans Symbols"/>
                <a:sym typeface="Noto Sans Symbols"/>
              </a:rPr>
              <a:t>🡪</a:t>
            </a:r>
            <a:r>
              <a:rPr b="0" i="0" lang="fr-FR" sz="1800" u="none" cap="none" strike="noStrike">
                <a:solidFill>
                  <a:srgbClr val="000000"/>
                </a:solidFill>
                <a:latin typeface="Twentieth Century"/>
                <a:ea typeface="Twentieth Century"/>
                <a:cs typeface="Twentieth Century"/>
                <a:sym typeface="Twentieth Century"/>
              </a:rPr>
              <a:t> Noire</a:t>
            </a:r>
            <a:endParaRPr b="0" i="0" sz="1800" u="none" cap="none" strike="noStrike">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7"/>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colonnes</a:t>
            </a:r>
            <a:endParaRPr b="0" i="0" sz="4400" u="none" cap="none" strike="noStrike">
              <a:latin typeface="Arial"/>
              <a:ea typeface="Arial"/>
              <a:cs typeface="Arial"/>
              <a:sym typeface="Arial"/>
            </a:endParaRPr>
          </a:p>
        </p:txBody>
      </p:sp>
      <p:sp>
        <p:nvSpPr>
          <p:cNvPr id="844" name="Google Shape;844;p7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845" name="Google Shape;845;p77"/>
          <p:cNvSpPr/>
          <p:nvPr/>
        </p:nvSpPr>
        <p:spPr>
          <a:xfrm>
            <a:off x="612720" y="1600200"/>
            <a:ext cx="8151840" cy="493128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Forces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Modèle de données semi-structuré très flexible</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Ajout simplifié de nouvelles colonnes</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Conçu pour accueillir un grand nombre de colonnes par ligne  </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Performance et scalabilité</a:t>
            </a:r>
            <a:endParaRPr b="0" i="0" sz="2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Faiblesses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À éviter pour des données interconnectées</a:t>
            </a:r>
            <a:endParaRPr b="0" i="0" sz="2600" u="none" cap="none" strike="noStrike">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78"/>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colonnes</a:t>
            </a:r>
            <a:endParaRPr b="0" i="0" sz="4400" u="none" cap="none" strike="noStrike">
              <a:latin typeface="Arial"/>
              <a:ea typeface="Arial"/>
              <a:cs typeface="Arial"/>
              <a:sym typeface="Arial"/>
            </a:endParaRPr>
          </a:p>
        </p:txBody>
      </p:sp>
      <p:sp>
        <p:nvSpPr>
          <p:cNvPr id="851" name="Google Shape;851;p7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852" name="Google Shape;852;p78"/>
          <p:cNvSpPr/>
          <p:nvPr/>
        </p:nvSpPr>
        <p:spPr>
          <a:xfrm>
            <a:off x="612720" y="1600200"/>
            <a:ext cx="841824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Principaux usages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Traitements d’analyse de données</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Statistiques par site</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Stockage de rapports d’erreurs issus de plusieurs applications</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Liste d’articles par utilisateur</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Blogs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Profils et préférences utilisateurs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Principales implémentations</a:t>
            </a:r>
            <a:endParaRPr b="0" i="0" sz="2900" u="none" cap="none" strike="noStrike">
              <a:latin typeface="Arial"/>
              <a:ea typeface="Arial"/>
              <a:cs typeface="Arial"/>
              <a:sym typeface="Arial"/>
            </a:endParaRPr>
          </a:p>
        </p:txBody>
      </p:sp>
      <p:pic>
        <p:nvPicPr>
          <p:cNvPr id="853" name="Google Shape;853;p78"/>
          <p:cNvPicPr preferRelativeResize="0"/>
          <p:nvPr/>
        </p:nvPicPr>
        <p:blipFill rotWithShape="1">
          <a:blip r:embed="rId3">
            <a:alphaModFix/>
          </a:blip>
          <a:srcRect b="0" l="0" r="0" t="0"/>
          <a:stretch/>
        </p:blipFill>
        <p:spPr>
          <a:xfrm>
            <a:off x="924480" y="5931000"/>
            <a:ext cx="2282040" cy="648360"/>
          </a:xfrm>
          <a:prstGeom prst="rect">
            <a:avLst/>
          </a:prstGeom>
          <a:noFill/>
          <a:ln>
            <a:noFill/>
          </a:ln>
        </p:spPr>
      </p:pic>
      <p:pic>
        <p:nvPicPr>
          <p:cNvPr id="854" name="Google Shape;854;p78"/>
          <p:cNvPicPr preferRelativeResize="0"/>
          <p:nvPr/>
        </p:nvPicPr>
        <p:blipFill rotWithShape="1">
          <a:blip r:embed="rId4">
            <a:alphaModFix/>
          </a:blip>
          <a:srcRect b="0" l="0" r="0" t="0"/>
          <a:stretch/>
        </p:blipFill>
        <p:spPr>
          <a:xfrm>
            <a:off x="3850560" y="5931000"/>
            <a:ext cx="1583640" cy="495720"/>
          </a:xfrm>
          <a:prstGeom prst="rect">
            <a:avLst/>
          </a:prstGeom>
          <a:noFill/>
          <a:ln>
            <a:noFill/>
          </a:ln>
        </p:spPr>
      </p:pic>
      <p:pic>
        <p:nvPicPr>
          <p:cNvPr id="855" name="Google Shape;855;p78"/>
          <p:cNvPicPr preferRelativeResize="0"/>
          <p:nvPr/>
        </p:nvPicPr>
        <p:blipFill rotWithShape="1">
          <a:blip r:embed="rId5">
            <a:alphaModFix/>
          </a:blip>
          <a:srcRect b="0" l="0" r="0" t="0"/>
          <a:stretch/>
        </p:blipFill>
        <p:spPr>
          <a:xfrm>
            <a:off x="6069240" y="5797440"/>
            <a:ext cx="2469960" cy="59544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79"/>
          <p:cNvPicPr preferRelativeResize="0"/>
          <p:nvPr/>
        </p:nvPicPr>
        <p:blipFill rotWithShape="1">
          <a:blip r:embed="rId3">
            <a:alphaModFix/>
          </a:blip>
          <a:srcRect b="0" l="0" r="0" t="0"/>
          <a:stretch/>
        </p:blipFill>
        <p:spPr>
          <a:xfrm>
            <a:off x="5506560" y="3870000"/>
            <a:ext cx="786960" cy="862200"/>
          </a:xfrm>
          <a:prstGeom prst="rect">
            <a:avLst/>
          </a:prstGeom>
          <a:noFill/>
          <a:ln>
            <a:noFill/>
          </a:ln>
        </p:spPr>
      </p:pic>
      <p:pic>
        <p:nvPicPr>
          <p:cNvPr id="861" name="Google Shape;861;p79"/>
          <p:cNvPicPr preferRelativeResize="0"/>
          <p:nvPr/>
        </p:nvPicPr>
        <p:blipFill rotWithShape="1">
          <a:blip r:embed="rId4">
            <a:alphaModFix/>
          </a:blip>
          <a:srcRect b="0" l="0" r="0" t="0"/>
          <a:stretch/>
        </p:blipFill>
        <p:spPr>
          <a:xfrm>
            <a:off x="6294600" y="5223600"/>
            <a:ext cx="918000" cy="676080"/>
          </a:xfrm>
          <a:prstGeom prst="rect">
            <a:avLst/>
          </a:prstGeom>
          <a:noFill/>
          <a:ln>
            <a:noFill/>
          </a:ln>
        </p:spPr>
      </p:pic>
      <p:pic>
        <p:nvPicPr>
          <p:cNvPr id="862" name="Google Shape;862;p79"/>
          <p:cNvPicPr preferRelativeResize="0"/>
          <p:nvPr/>
        </p:nvPicPr>
        <p:blipFill rotWithShape="1">
          <a:blip r:embed="rId5">
            <a:alphaModFix/>
          </a:blip>
          <a:srcRect b="0" l="0" r="0" t="0"/>
          <a:stretch/>
        </p:blipFill>
        <p:spPr>
          <a:xfrm>
            <a:off x="3385440" y="3778560"/>
            <a:ext cx="1374480" cy="1374480"/>
          </a:xfrm>
          <a:prstGeom prst="rect">
            <a:avLst/>
          </a:prstGeom>
          <a:noFill/>
          <a:ln>
            <a:noFill/>
          </a:ln>
        </p:spPr>
      </p:pic>
      <p:sp>
        <p:nvSpPr>
          <p:cNvPr id="863" name="Google Shape;863;p79"/>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graphes</a:t>
            </a:r>
            <a:endParaRPr b="0" i="0" sz="4400" u="none" cap="none" strike="noStrike">
              <a:latin typeface="Arial"/>
              <a:ea typeface="Arial"/>
              <a:cs typeface="Arial"/>
              <a:sym typeface="Arial"/>
            </a:endParaRPr>
          </a:p>
        </p:txBody>
      </p:sp>
      <p:sp>
        <p:nvSpPr>
          <p:cNvPr id="864" name="Google Shape;864;p7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865" name="Google Shape;865;p79"/>
          <p:cNvSpPr/>
          <p:nvPr/>
        </p:nvSpPr>
        <p:spPr>
          <a:xfrm>
            <a:off x="612720" y="143748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Basées sur la théorie des graphes en s’appuyant sur les notions de nœuds, relations et propriétés</a:t>
            </a:r>
            <a:endParaRPr b="0" i="0" sz="29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Manipulation de données complexes liées par des relations multiples et variables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Particulièrement adaptées aux réseaux sociaux</a:t>
            </a:r>
            <a:endParaRPr b="0" i="0" sz="2600" u="none" cap="none" strike="noStrike">
              <a:latin typeface="Arial"/>
              <a:ea typeface="Arial"/>
              <a:cs typeface="Arial"/>
              <a:sym typeface="Arial"/>
            </a:endParaRPr>
          </a:p>
        </p:txBody>
      </p:sp>
      <p:cxnSp>
        <p:nvCxnSpPr>
          <p:cNvPr id="866" name="Google Shape;866;p79"/>
          <p:cNvCxnSpPr/>
          <p:nvPr/>
        </p:nvCxnSpPr>
        <p:spPr>
          <a:xfrm>
            <a:off x="1767600" y="5665680"/>
            <a:ext cx="650160" cy="61488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67" name="Google Shape;867;p79"/>
          <p:cNvSpPr/>
          <p:nvPr/>
        </p:nvSpPr>
        <p:spPr>
          <a:xfrm>
            <a:off x="943560" y="5941800"/>
            <a:ext cx="12909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sont amis</a:t>
            </a:r>
            <a:endParaRPr b="0" i="0" sz="1800" u="none" cap="none" strike="noStrike">
              <a:latin typeface="Arial"/>
              <a:ea typeface="Arial"/>
              <a:cs typeface="Arial"/>
              <a:sym typeface="Arial"/>
            </a:endParaRPr>
          </a:p>
        </p:txBody>
      </p:sp>
      <p:cxnSp>
        <p:nvCxnSpPr>
          <p:cNvPr id="868" name="Google Shape;868;p79"/>
          <p:cNvCxnSpPr/>
          <p:nvPr/>
        </p:nvCxnSpPr>
        <p:spPr>
          <a:xfrm flipH="1" rot="10800000">
            <a:off x="2417760" y="4510800"/>
            <a:ext cx="1158480" cy="387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69" name="Google Shape;869;p79"/>
          <p:cNvSpPr/>
          <p:nvPr/>
        </p:nvSpPr>
        <p:spPr>
          <a:xfrm>
            <a:off x="2278440" y="4299480"/>
            <a:ext cx="12909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sont amis</a:t>
            </a:r>
            <a:endParaRPr b="0" i="0" sz="1800" u="none" cap="none" strike="noStrike">
              <a:latin typeface="Arial"/>
              <a:ea typeface="Arial"/>
              <a:cs typeface="Arial"/>
              <a:sym typeface="Arial"/>
            </a:endParaRPr>
          </a:p>
        </p:txBody>
      </p:sp>
      <p:cxnSp>
        <p:nvCxnSpPr>
          <p:cNvPr id="870" name="Google Shape;870;p79"/>
          <p:cNvCxnSpPr/>
          <p:nvPr/>
        </p:nvCxnSpPr>
        <p:spPr>
          <a:xfrm>
            <a:off x="4490640" y="4615920"/>
            <a:ext cx="812880" cy="36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71" name="Google Shape;871;p79"/>
          <p:cNvSpPr/>
          <p:nvPr/>
        </p:nvSpPr>
        <p:spPr>
          <a:xfrm>
            <a:off x="4563360" y="4219920"/>
            <a:ext cx="7455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aime</a:t>
            </a:r>
            <a:endParaRPr b="0" i="0" sz="1800" u="none" cap="none" strike="noStrike">
              <a:latin typeface="Arial"/>
              <a:ea typeface="Arial"/>
              <a:cs typeface="Arial"/>
              <a:sym typeface="Arial"/>
            </a:endParaRPr>
          </a:p>
        </p:txBody>
      </p:sp>
      <p:cxnSp>
        <p:nvCxnSpPr>
          <p:cNvPr id="872" name="Google Shape;872;p79"/>
          <p:cNvCxnSpPr/>
          <p:nvPr/>
        </p:nvCxnSpPr>
        <p:spPr>
          <a:xfrm flipH="1">
            <a:off x="5110200" y="4821120"/>
            <a:ext cx="670680" cy="51264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73" name="Google Shape;873;p79"/>
          <p:cNvSpPr/>
          <p:nvPr/>
        </p:nvSpPr>
        <p:spPr>
          <a:xfrm>
            <a:off x="4552920" y="4876920"/>
            <a:ext cx="62208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sert</a:t>
            </a:r>
            <a:endParaRPr b="0" i="0" sz="1800" u="none" cap="none" strike="noStrike">
              <a:latin typeface="Arial"/>
              <a:ea typeface="Arial"/>
              <a:cs typeface="Arial"/>
              <a:sym typeface="Arial"/>
            </a:endParaRPr>
          </a:p>
        </p:txBody>
      </p:sp>
      <p:cxnSp>
        <p:nvCxnSpPr>
          <p:cNvPr id="874" name="Google Shape;874;p79"/>
          <p:cNvCxnSpPr/>
          <p:nvPr/>
        </p:nvCxnSpPr>
        <p:spPr>
          <a:xfrm>
            <a:off x="5933160" y="4821120"/>
            <a:ext cx="528480" cy="51264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75" name="Google Shape;875;p79"/>
          <p:cNvSpPr/>
          <p:nvPr/>
        </p:nvSpPr>
        <p:spPr>
          <a:xfrm>
            <a:off x="5729760" y="5029200"/>
            <a:ext cx="62208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sert</a:t>
            </a:r>
            <a:endParaRPr b="0" i="0" sz="1800" u="none" cap="none" strike="noStrike">
              <a:latin typeface="Arial"/>
              <a:ea typeface="Arial"/>
              <a:cs typeface="Arial"/>
              <a:sym typeface="Arial"/>
            </a:endParaRPr>
          </a:p>
        </p:txBody>
      </p:sp>
      <p:cxnSp>
        <p:nvCxnSpPr>
          <p:cNvPr id="876" name="Google Shape;876;p79"/>
          <p:cNvCxnSpPr/>
          <p:nvPr/>
        </p:nvCxnSpPr>
        <p:spPr>
          <a:xfrm>
            <a:off x="6349680" y="4620240"/>
            <a:ext cx="1056960" cy="33768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77" name="Google Shape;877;p79"/>
          <p:cNvSpPr/>
          <p:nvPr/>
        </p:nvSpPr>
        <p:spPr>
          <a:xfrm>
            <a:off x="6634080" y="4484160"/>
            <a:ext cx="12819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se situe à</a:t>
            </a:r>
            <a:endParaRPr b="0" i="0" sz="1800" u="none" cap="none" strike="noStrike">
              <a:latin typeface="Arial"/>
              <a:ea typeface="Arial"/>
              <a:cs typeface="Arial"/>
              <a:sym typeface="Arial"/>
            </a:endParaRPr>
          </a:p>
        </p:txBody>
      </p:sp>
      <p:cxnSp>
        <p:nvCxnSpPr>
          <p:cNvPr id="878" name="Google Shape;878;p79"/>
          <p:cNvCxnSpPr/>
          <p:nvPr/>
        </p:nvCxnSpPr>
        <p:spPr>
          <a:xfrm>
            <a:off x="3446280" y="6431040"/>
            <a:ext cx="812520" cy="36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79" name="Google Shape;879;p79"/>
          <p:cNvSpPr/>
          <p:nvPr/>
        </p:nvSpPr>
        <p:spPr>
          <a:xfrm>
            <a:off x="3519000" y="6035040"/>
            <a:ext cx="7455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aime</a:t>
            </a:r>
            <a:endParaRPr b="0" i="0" sz="1800" u="none" cap="none" strike="noStrike">
              <a:latin typeface="Arial"/>
              <a:ea typeface="Arial"/>
              <a:cs typeface="Arial"/>
              <a:sym typeface="Arial"/>
            </a:endParaRPr>
          </a:p>
        </p:txBody>
      </p:sp>
      <p:cxnSp>
        <p:nvCxnSpPr>
          <p:cNvPr id="880" name="Google Shape;880;p79"/>
          <p:cNvCxnSpPr/>
          <p:nvPr/>
        </p:nvCxnSpPr>
        <p:spPr>
          <a:xfrm>
            <a:off x="5110200" y="5613480"/>
            <a:ext cx="360" cy="513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81" name="Google Shape;881;p79"/>
          <p:cNvSpPr/>
          <p:nvPr/>
        </p:nvSpPr>
        <p:spPr>
          <a:xfrm>
            <a:off x="4439520" y="5665680"/>
            <a:ext cx="62208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sert</a:t>
            </a:r>
            <a:endParaRPr b="0" i="0" sz="1800" u="none" cap="none" strike="noStrike">
              <a:latin typeface="Arial"/>
              <a:ea typeface="Arial"/>
              <a:cs typeface="Arial"/>
              <a:sym typeface="Arial"/>
            </a:endParaRPr>
          </a:p>
        </p:txBody>
      </p:sp>
      <p:cxnSp>
        <p:nvCxnSpPr>
          <p:cNvPr id="882" name="Google Shape;882;p79"/>
          <p:cNvCxnSpPr/>
          <p:nvPr/>
        </p:nvCxnSpPr>
        <p:spPr>
          <a:xfrm flipH="1" rot="10800000">
            <a:off x="5699520" y="5801040"/>
            <a:ext cx="1849320" cy="63396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83" name="Google Shape;883;p79"/>
          <p:cNvSpPr/>
          <p:nvPr/>
        </p:nvSpPr>
        <p:spPr>
          <a:xfrm>
            <a:off x="6309000" y="6146640"/>
            <a:ext cx="1281960" cy="36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se situe à</a:t>
            </a:r>
            <a:endParaRPr b="0" i="0" sz="1800" u="none" cap="none" strike="noStrike">
              <a:latin typeface="Arial"/>
              <a:ea typeface="Arial"/>
              <a:cs typeface="Arial"/>
              <a:sym typeface="Arial"/>
            </a:endParaRPr>
          </a:p>
        </p:txBody>
      </p:sp>
      <p:pic>
        <p:nvPicPr>
          <p:cNvPr id="884" name="Google Shape;884;p79"/>
          <p:cNvPicPr preferRelativeResize="0"/>
          <p:nvPr/>
        </p:nvPicPr>
        <p:blipFill rotWithShape="1">
          <a:blip r:embed="rId6">
            <a:alphaModFix/>
          </a:blip>
          <a:srcRect b="0" l="0" r="0" t="0"/>
          <a:stretch/>
        </p:blipFill>
        <p:spPr>
          <a:xfrm>
            <a:off x="2648880" y="5801400"/>
            <a:ext cx="567360" cy="878400"/>
          </a:xfrm>
          <a:prstGeom prst="rect">
            <a:avLst/>
          </a:prstGeom>
          <a:noFill/>
          <a:ln>
            <a:noFill/>
          </a:ln>
        </p:spPr>
      </p:pic>
      <p:pic>
        <p:nvPicPr>
          <p:cNvPr id="885" name="Google Shape;885;p79"/>
          <p:cNvPicPr preferRelativeResize="0"/>
          <p:nvPr/>
        </p:nvPicPr>
        <p:blipFill rotWithShape="1">
          <a:blip r:embed="rId7">
            <a:alphaModFix/>
          </a:blip>
          <a:srcRect b="0" l="0" r="0" t="0"/>
          <a:stretch/>
        </p:blipFill>
        <p:spPr>
          <a:xfrm>
            <a:off x="1083240" y="4233600"/>
            <a:ext cx="1333440" cy="1327320"/>
          </a:xfrm>
          <a:prstGeom prst="rect">
            <a:avLst/>
          </a:prstGeom>
          <a:noFill/>
          <a:ln>
            <a:noFill/>
          </a:ln>
        </p:spPr>
      </p:pic>
      <p:pic>
        <p:nvPicPr>
          <p:cNvPr id="886" name="Google Shape;886;p79"/>
          <p:cNvPicPr preferRelativeResize="0"/>
          <p:nvPr/>
        </p:nvPicPr>
        <p:blipFill rotWithShape="1">
          <a:blip r:embed="rId8">
            <a:alphaModFix/>
          </a:blip>
          <a:srcRect b="0" l="0" r="0" t="0"/>
          <a:stretch/>
        </p:blipFill>
        <p:spPr>
          <a:xfrm>
            <a:off x="4341240" y="6035040"/>
            <a:ext cx="1326600" cy="847080"/>
          </a:xfrm>
          <a:prstGeom prst="rect">
            <a:avLst/>
          </a:prstGeom>
          <a:noFill/>
          <a:ln>
            <a:noFill/>
          </a:ln>
        </p:spPr>
      </p:pic>
      <p:pic>
        <p:nvPicPr>
          <p:cNvPr id="887" name="Google Shape;887;p79"/>
          <p:cNvPicPr preferRelativeResize="0"/>
          <p:nvPr/>
        </p:nvPicPr>
        <p:blipFill rotWithShape="1">
          <a:blip r:embed="rId9">
            <a:alphaModFix/>
          </a:blip>
          <a:srcRect b="0" l="0" r="0" t="0"/>
          <a:stretch/>
        </p:blipFill>
        <p:spPr>
          <a:xfrm>
            <a:off x="4233600" y="5029200"/>
            <a:ext cx="855720" cy="727920"/>
          </a:xfrm>
          <a:prstGeom prst="rect">
            <a:avLst/>
          </a:prstGeom>
          <a:noFill/>
          <a:ln>
            <a:noFill/>
          </a:ln>
        </p:spPr>
      </p:pic>
      <p:pic>
        <p:nvPicPr>
          <p:cNvPr id="888" name="Google Shape;888;p79"/>
          <p:cNvPicPr preferRelativeResize="0"/>
          <p:nvPr/>
        </p:nvPicPr>
        <p:blipFill rotWithShape="1">
          <a:blip r:embed="rId10">
            <a:alphaModFix/>
          </a:blip>
          <a:srcRect b="0" l="0" r="0" t="0"/>
          <a:stretch/>
        </p:blipFill>
        <p:spPr>
          <a:xfrm>
            <a:off x="7469640" y="4821120"/>
            <a:ext cx="1479240" cy="112788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0"/>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graphes</a:t>
            </a:r>
            <a:endParaRPr b="0" i="0" sz="4400" u="none" cap="none" strike="noStrike">
              <a:latin typeface="Arial"/>
              <a:ea typeface="Arial"/>
              <a:cs typeface="Arial"/>
              <a:sym typeface="Arial"/>
            </a:endParaRPr>
          </a:p>
        </p:txBody>
      </p:sp>
      <p:sp>
        <p:nvSpPr>
          <p:cNvPr id="894" name="Google Shape;894;p8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895" name="Google Shape;895;p80"/>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Nécessité de deux mécanismes spécifiques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Moteur de stockage pour les objets</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Objet similaire à une base documentaire où chaque document est un nœud</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 Mécanisme de description d’arcs (relations entre les objets)</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arcs orientés</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portent des propriétés</a:t>
            </a:r>
            <a:endParaRPr b="0" i="0" sz="2300" u="none" cap="none" strike="noStrike">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1"/>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graphes</a:t>
            </a:r>
            <a:endParaRPr b="0" i="0" sz="4400" u="none" cap="none" strike="noStrike">
              <a:latin typeface="Arial"/>
              <a:ea typeface="Arial"/>
              <a:cs typeface="Arial"/>
              <a:sym typeface="Arial"/>
            </a:endParaRPr>
          </a:p>
        </p:txBody>
      </p:sp>
      <p:sp>
        <p:nvSpPr>
          <p:cNvPr id="901" name="Google Shape;901;p81"/>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902" name="Google Shape;902;p81"/>
          <p:cNvPicPr preferRelativeResize="0"/>
          <p:nvPr/>
        </p:nvPicPr>
        <p:blipFill rotWithShape="1">
          <a:blip r:embed="rId3">
            <a:alphaModFix/>
          </a:blip>
          <a:srcRect b="-9516" l="0" r="0" t="-9516"/>
          <a:stretch/>
        </p:blipFill>
        <p:spPr>
          <a:xfrm>
            <a:off x="0" y="1600200"/>
            <a:ext cx="9146880" cy="504288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2"/>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graphes</a:t>
            </a:r>
            <a:endParaRPr b="0" i="0" sz="4400" u="none" cap="none" strike="noStrike">
              <a:latin typeface="Arial"/>
              <a:ea typeface="Arial"/>
              <a:cs typeface="Arial"/>
              <a:sym typeface="Arial"/>
            </a:endParaRPr>
          </a:p>
        </p:txBody>
      </p:sp>
      <p:sp>
        <p:nvSpPr>
          <p:cNvPr id="909" name="Google Shape;909;p8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910" name="Google Shape;910;p82"/>
          <p:cNvSpPr/>
          <p:nvPr/>
        </p:nvSpPr>
        <p:spPr>
          <a:xfrm>
            <a:off x="612720" y="1600200"/>
            <a:ext cx="815184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Forces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Très efficaces pour traiter les données interconnectées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Modèle de requêtes performants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Bien plus rapide qu’un modèle relationnel</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Faiblesses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Scalabilité…</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Mécanisme de synchronisation sur des graphes</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Sensible au partitionnement des données sur des supports distincts</a:t>
            </a:r>
            <a:endParaRPr b="0" i="0" sz="2600" u="none" cap="none" strike="noStrike">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bases NoSQL orientées graphes</a:t>
            </a:r>
            <a:endParaRPr b="0" i="0" sz="4400" u="none" cap="none" strike="noStrike">
              <a:latin typeface="Arial"/>
              <a:ea typeface="Arial"/>
              <a:cs typeface="Arial"/>
              <a:sym typeface="Arial"/>
            </a:endParaRPr>
          </a:p>
        </p:txBody>
      </p:sp>
      <p:sp>
        <p:nvSpPr>
          <p:cNvPr id="916" name="Google Shape;916;p8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917" name="Google Shape;917;p83"/>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Principaux usages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Réseaux sociaux, Cartographie</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Moteurs de recommandations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Service de routage, d’expédition</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Services financiers (Gestion des risques, Détection des fraudes,…)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Principales implémentations</a:t>
            </a:r>
            <a:endParaRPr b="0" i="0" sz="2900" u="none" cap="none" strike="noStrike">
              <a:latin typeface="Arial"/>
              <a:ea typeface="Arial"/>
              <a:cs typeface="Arial"/>
              <a:sym typeface="Arial"/>
            </a:endParaRPr>
          </a:p>
        </p:txBody>
      </p:sp>
      <p:pic>
        <p:nvPicPr>
          <p:cNvPr id="918" name="Google Shape;918;p83"/>
          <p:cNvPicPr preferRelativeResize="0"/>
          <p:nvPr/>
        </p:nvPicPr>
        <p:blipFill rotWithShape="1">
          <a:blip r:embed="rId3">
            <a:alphaModFix/>
          </a:blip>
          <a:srcRect b="0" l="0" r="0" t="0"/>
          <a:stretch/>
        </p:blipFill>
        <p:spPr>
          <a:xfrm>
            <a:off x="1005840" y="5663880"/>
            <a:ext cx="1487160" cy="862920"/>
          </a:xfrm>
          <a:prstGeom prst="rect">
            <a:avLst/>
          </a:prstGeom>
          <a:noFill/>
          <a:ln>
            <a:noFill/>
          </a:ln>
        </p:spPr>
      </p:pic>
      <p:pic>
        <p:nvPicPr>
          <p:cNvPr id="919" name="Google Shape;919;p83"/>
          <p:cNvPicPr preferRelativeResize="0"/>
          <p:nvPr/>
        </p:nvPicPr>
        <p:blipFill rotWithShape="1">
          <a:blip r:embed="rId4">
            <a:alphaModFix/>
          </a:blip>
          <a:srcRect b="0" l="0" r="0" t="0"/>
          <a:stretch/>
        </p:blipFill>
        <p:spPr>
          <a:xfrm>
            <a:off x="3027600" y="5578560"/>
            <a:ext cx="2528280" cy="515880"/>
          </a:xfrm>
          <a:prstGeom prst="rect">
            <a:avLst/>
          </a:prstGeom>
          <a:noFill/>
          <a:ln>
            <a:noFill/>
          </a:ln>
        </p:spPr>
      </p:pic>
      <p:pic>
        <p:nvPicPr>
          <p:cNvPr id="920" name="Google Shape;920;p83"/>
          <p:cNvPicPr preferRelativeResize="0"/>
          <p:nvPr/>
        </p:nvPicPr>
        <p:blipFill rotWithShape="1">
          <a:blip r:embed="rId5">
            <a:alphaModFix/>
          </a:blip>
          <a:srcRect b="0" l="0" r="0" t="0"/>
          <a:stretch/>
        </p:blipFill>
        <p:spPr>
          <a:xfrm>
            <a:off x="6228000" y="5691240"/>
            <a:ext cx="1791720" cy="83556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8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926" name="Google Shape;926;p84"/>
          <p:cNvPicPr preferRelativeResize="0"/>
          <p:nvPr/>
        </p:nvPicPr>
        <p:blipFill rotWithShape="1">
          <a:blip r:embed="rId3">
            <a:alphaModFix/>
          </a:blip>
          <a:srcRect b="0" l="0" r="0" t="0"/>
          <a:stretch/>
        </p:blipFill>
        <p:spPr>
          <a:xfrm>
            <a:off x="1624320" y="151560"/>
            <a:ext cx="6350040" cy="3281040"/>
          </a:xfrm>
          <a:prstGeom prst="rect">
            <a:avLst/>
          </a:prstGeom>
          <a:noFill/>
          <a:ln>
            <a:noFill/>
          </a:ln>
        </p:spPr>
      </p:pic>
      <p:pic>
        <p:nvPicPr>
          <p:cNvPr id="927" name="Google Shape;927;p84"/>
          <p:cNvPicPr preferRelativeResize="0"/>
          <p:nvPr/>
        </p:nvPicPr>
        <p:blipFill rotWithShape="1">
          <a:blip r:embed="rId4">
            <a:alphaModFix/>
          </a:blip>
          <a:srcRect b="0" l="0" r="0" t="0"/>
          <a:stretch/>
        </p:blipFill>
        <p:spPr>
          <a:xfrm>
            <a:off x="1624320" y="3517920"/>
            <a:ext cx="6285240" cy="30034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p:nvPr/>
        </p:nvSpPr>
        <p:spPr>
          <a:xfrm>
            <a:off x="612720" y="228600"/>
            <a:ext cx="8151840" cy="989280"/>
          </a:xfrm>
          <a:prstGeom prst="rect">
            <a:avLst/>
          </a:prstGeom>
          <a:noFill/>
          <a:ln>
            <a:noFill/>
          </a:ln>
        </p:spPr>
        <p:txBody>
          <a:bodyPr anchorCtr="0" anchor="ctr" bIns="45000" lIns="90000" spcFirstLastPara="1" rIns="90000" wrap="square" tIns="45000">
            <a:norm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De la statistique au Big Data</a:t>
            </a:r>
            <a:endParaRPr b="0" i="0" sz="4400" u="none" cap="none" strike="noStrike">
              <a:latin typeface="Arial"/>
              <a:ea typeface="Arial"/>
              <a:cs typeface="Arial"/>
              <a:sym typeface="Arial"/>
            </a:endParaRPr>
          </a:p>
        </p:txBody>
      </p:sp>
      <p:sp>
        <p:nvSpPr>
          <p:cNvPr id="184" name="Google Shape;184;p1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185" name="Google Shape;185;p10"/>
          <p:cNvSpPr/>
          <p:nvPr/>
        </p:nvSpPr>
        <p:spPr>
          <a:xfrm>
            <a:off x="612720" y="1600200"/>
            <a:ext cx="815184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À partir de 2010 : le Big Data</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Plusieurs millions d’individus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Plusieurs milliers de variables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Données de tous types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Entreprises, systèmes, internet</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Hétérogènes</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Pour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L’aide à la décision</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La création de nouveaux services</a:t>
            </a:r>
            <a:endParaRPr b="0" i="0" sz="2300" u="none" cap="none" strike="noStrike">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5"/>
          <p:cNvSpPr/>
          <p:nvPr/>
        </p:nvSpPr>
        <p:spPr>
          <a:xfrm>
            <a:off x="612720" y="504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Répartition des solutions</a:t>
            </a:r>
            <a:endParaRPr b="0" i="0" sz="4400" u="none" cap="none" strike="noStrike">
              <a:latin typeface="Arial"/>
              <a:ea typeface="Arial"/>
              <a:cs typeface="Arial"/>
              <a:sym typeface="Arial"/>
            </a:endParaRPr>
          </a:p>
        </p:txBody>
      </p:sp>
      <p:sp>
        <p:nvSpPr>
          <p:cNvPr id="934" name="Google Shape;934;p85"/>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935" name="Google Shape;935;p85"/>
          <p:cNvPicPr preferRelativeResize="0"/>
          <p:nvPr/>
        </p:nvPicPr>
        <p:blipFill rotWithShape="1">
          <a:blip r:embed="rId3">
            <a:alphaModFix/>
          </a:blip>
          <a:srcRect b="0" l="-18006" r="-18007" t="0"/>
          <a:stretch/>
        </p:blipFill>
        <p:spPr>
          <a:xfrm>
            <a:off x="-159480" y="995760"/>
            <a:ext cx="10206360" cy="5627160"/>
          </a:xfrm>
          <a:prstGeom prst="rect">
            <a:avLst/>
          </a:prstGeom>
          <a:noFill/>
          <a:ln>
            <a:noFill/>
          </a:ln>
        </p:spPr>
      </p:pic>
      <p:sp>
        <p:nvSpPr>
          <p:cNvPr id="936" name="Google Shape;936;p85"/>
          <p:cNvSpPr/>
          <p:nvPr/>
        </p:nvSpPr>
        <p:spPr>
          <a:xfrm>
            <a:off x="2570400" y="6534720"/>
            <a:ext cx="6194160" cy="637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http://blog.nahurst.com/visual-guide-to-nosql-systems</a:t>
            </a:r>
            <a:endParaRPr b="0" i="0" sz="1800" u="none" cap="none" strike="noStrike">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86"/>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942" name="Google Shape;942;p86"/>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943" name="Google Shape;943;p8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87"/>
          <p:cNvSpPr/>
          <p:nvPr/>
        </p:nvSpPr>
        <p:spPr>
          <a:xfrm>
            <a:off x="612720" y="504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Application 1 : RH, Analyse des CV</a:t>
            </a:r>
            <a:endParaRPr b="0" i="0" sz="4400" u="none" cap="none" strike="noStrike">
              <a:latin typeface="Arial"/>
              <a:ea typeface="Arial"/>
              <a:cs typeface="Arial"/>
              <a:sym typeface="Arial"/>
            </a:endParaRPr>
          </a:p>
        </p:txBody>
      </p:sp>
      <p:sp>
        <p:nvSpPr>
          <p:cNvPr id="950" name="Google Shape;950;p87"/>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951" name="Google Shape;951;p87"/>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7880" lvl="0" marL="320040" marR="0" rtl="0" algn="l">
              <a:lnSpc>
                <a:spcPct val="100000"/>
              </a:lnSpc>
              <a:spcBef>
                <a:spcPts val="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CVs depuis plusieurs sources, pas les mêmes formats : données </a:t>
            </a:r>
            <a:r>
              <a:rPr b="1" i="0" lang="fr-FR" sz="1800" u="none" cap="none" strike="noStrike">
                <a:solidFill>
                  <a:srgbClr val="000000"/>
                </a:solidFill>
                <a:latin typeface="Arial"/>
                <a:ea typeface="Arial"/>
                <a:cs typeface="Arial"/>
                <a:sym typeface="Arial"/>
              </a:rPr>
              <a:t>Variées</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Peu de nouveaux CVs à chaque seconde, et peu de demandes clients en même temps : </a:t>
            </a:r>
            <a:r>
              <a:rPr b="1" i="0" lang="fr-FR" sz="1800" u="none" cap="none" strike="noStrike">
                <a:solidFill>
                  <a:srgbClr val="000000"/>
                </a:solidFill>
                <a:latin typeface="Arial"/>
                <a:ea typeface="Arial"/>
                <a:cs typeface="Arial"/>
                <a:sym typeface="Arial"/>
              </a:rPr>
              <a:t>Pas de Vélocité</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Beaucoup de CVs en base de données : </a:t>
            </a:r>
            <a:r>
              <a:rPr b="1" i="0" lang="fr-FR" sz="1800" u="none" cap="none" strike="noStrike">
                <a:solidFill>
                  <a:srgbClr val="000000"/>
                </a:solidFill>
                <a:latin typeface="Arial"/>
                <a:ea typeface="Arial"/>
                <a:cs typeface="Arial"/>
                <a:sym typeface="Arial"/>
              </a:rPr>
              <a:t>Volumétrie</a:t>
            </a:r>
            <a:endParaRPr b="0" i="0" sz="18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1" i="0" lang="fr-FR" sz="1800" u="none" cap="none" strike="noStrike">
                <a:solidFill>
                  <a:srgbClr val="000000"/>
                </a:solidFill>
                <a:latin typeface="Arial"/>
                <a:ea typeface="Arial"/>
                <a:cs typeface="Arial"/>
                <a:sym typeface="Arial"/>
              </a:rPr>
              <a:t>Volumétrie et Variété des données : besoin du NoSQL</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Volumétrie =&gt; Partition Tolerance</a:t>
            </a:r>
            <a:r>
              <a:rPr b="1" i="0" lang="fr-FR" sz="1800" u="none" cap="none" strike="noStrike">
                <a:solidFill>
                  <a:srgbClr val="000000"/>
                </a:solidFill>
                <a:latin typeface="Arial"/>
                <a:ea typeface="Arial"/>
                <a:cs typeface="Arial"/>
                <a:sym typeface="Arial"/>
              </a:rPr>
              <a:t> (</a:t>
            </a:r>
            <a:r>
              <a:rPr b="0" i="0" lang="fr-FR" sz="1800" u="none" cap="none" strike="noStrike">
                <a:solidFill>
                  <a:srgbClr val="000000"/>
                </a:solidFill>
                <a:latin typeface="Arial"/>
                <a:ea typeface="Arial"/>
                <a:cs typeface="Arial"/>
                <a:sym typeface="Arial"/>
              </a:rPr>
              <a:t>CA</a:t>
            </a:r>
            <a:r>
              <a:rPr b="1" i="0" lang="fr-FR" sz="1800" u="none" cap="none" strike="noStrike">
                <a:solidFill>
                  <a:srgbClr val="000000"/>
                </a:solidFill>
                <a:latin typeface="Arial"/>
                <a:ea typeface="Arial"/>
                <a:cs typeface="Arial"/>
                <a:sym typeface="Arial"/>
              </a:rPr>
              <a:t>P)</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C ou A ? Mieux vaut être très réactif ou avoir des résultats cohérents ?</a:t>
            </a:r>
            <a:endParaRPr b="0" i="0" sz="18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MongoDB : efficace pour stocker les CVs sous forme de documents, partitionnement et réplication</a:t>
            </a:r>
            <a:endParaRPr b="0" i="0" sz="18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1800" u="none" cap="none" strike="noStrike">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8"/>
          <p:cNvSpPr/>
          <p:nvPr/>
        </p:nvSpPr>
        <p:spPr>
          <a:xfrm>
            <a:off x="612720" y="504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Application 2 : Transports, amélioration du trafic routier</a:t>
            </a:r>
            <a:endParaRPr b="0" i="0" sz="4400" u="none" cap="none" strike="noStrike">
              <a:latin typeface="Arial"/>
              <a:ea typeface="Arial"/>
              <a:cs typeface="Arial"/>
              <a:sym typeface="Arial"/>
            </a:endParaRPr>
          </a:p>
        </p:txBody>
      </p:sp>
      <p:sp>
        <p:nvSpPr>
          <p:cNvPr id="958" name="Google Shape;958;p88"/>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959" name="Google Shape;959;p88"/>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7880" lvl="0" marL="320040" marR="0" rtl="0" algn="l">
              <a:lnSpc>
                <a:spcPct val="100000"/>
              </a:lnSpc>
              <a:spcBef>
                <a:spcPts val="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Données </a:t>
            </a:r>
            <a:r>
              <a:rPr b="1" i="0" lang="fr-FR" sz="1800" u="none" cap="none" strike="noStrike">
                <a:solidFill>
                  <a:srgbClr val="000000"/>
                </a:solidFill>
                <a:latin typeface="Arial"/>
                <a:ea typeface="Arial"/>
                <a:cs typeface="Arial"/>
                <a:sym typeface="Arial"/>
              </a:rPr>
              <a:t>Peu Variées </a:t>
            </a:r>
            <a:r>
              <a:rPr b="0" i="0" lang="fr-FR" sz="1800" u="none" cap="none" strike="noStrike">
                <a:solidFill>
                  <a:srgbClr val="000000"/>
                </a:solidFill>
                <a:latin typeface="Arial"/>
                <a:ea typeface="Arial"/>
                <a:cs typeface="Arial"/>
                <a:sym typeface="Arial"/>
              </a:rPr>
              <a:t>même si différents téléphones et GPS : coordonnées GPS</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Beaucoup de données à chaque seconde : </a:t>
            </a:r>
            <a:r>
              <a:rPr b="1" i="0" lang="fr-FR" sz="1800" u="none" cap="none" strike="noStrike">
                <a:solidFill>
                  <a:srgbClr val="000000"/>
                </a:solidFill>
                <a:latin typeface="Arial"/>
                <a:ea typeface="Arial"/>
                <a:cs typeface="Arial"/>
                <a:sym typeface="Arial"/>
              </a:rPr>
              <a:t>Vélocité</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Énormément de parcours recueillis : </a:t>
            </a:r>
            <a:r>
              <a:rPr b="1" i="0" lang="fr-FR" sz="1800" u="none" cap="none" strike="noStrike">
                <a:solidFill>
                  <a:srgbClr val="000000"/>
                </a:solidFill>
                <a:latin typeface="Arial"/>
                <a:ea typeface="Arial"/>
                <a:cs typeface="Arial"/>
                <a:sym typeface="Arial"/>
              </a:rPr>
              <a:t>Volumétrie</a:t>
            </a:r>
            <a:endParaRPr b="0" i="0" sz="18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1" i="0" lang="fr-FR" sz="1800" u="none" cap="none" strike="noStrike">
                <a:solidFill>
                  <a:srgbClr val="000000"/>
                </a:solidFill>
                <a:latin typeface="Arial"/>
                <a:ea typeface="Arial"/>
                <a:cs typeface="Arial"/>
                <a:sym typeface="Arial"/>
              </a:rPr>
              <a:t>Volumétrie, vélocité : besoin du NoSQL</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Volumétrie =&gt; Partition Tolerance</a:t>
            </a:r>
            <a:r>
              <a:rPr b="1" i="0" lang="fr-FR" sz="1800" u="none" cap="none" strike="noStrike">
                <a:solidFill>
                  <a:srgbClr val="000000"/>
                </a:solidFill>
                <a:latin typeface="Arial"/>
                <a:ea typeface="Arial"/>
                <a:cs typeface="Arial"/>
                <a:sym typeface="Arial"/>
              </a:rPr>
              <a:t> (</a:t>
            </a:r>
            <a:r>
              <a:rPr b="0" i="0" lang="fr-FR" sz="1800" u="none" cap="none" strike="noStrike">
                <a:solidFill>
                  <a:srgbClr val="000000"/>
                </a:solidFill>
                <a:latin typeface="Arial"/>
                <a:ea typeface="Arial"/>
                <a:cs typeface="Arial"/>
                <a:sym typeface="Arial"/>
              </a:rPr>
              <a:t>CA</a:t>
            </a:r>
            <a:r>
              <a:rPr b="1" i="0" lang="fr-FR" sz="1800" u="none" cap="none" strike="noStrike">
                <a:solidFill>
                  <a:srgbClr val="000000"/>
                </a:solidFill>
                <a:latin typeface="Arial"/>
                <a:ea typeface="Arial"/>
                <a:cs typeface="Arial"/>
                <a:sym typeface="Arial"/>
              </a:rPr>
              <a:t>P)</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Vélocité =&gt; Availability (C</a:t>
            </a:r>
            <a:r>
              <a:rPr b="1" i="0" lang="fr-FR" sz="1800" u="none" cap="none" strike="noStrike">
                <a:solidFill>
                  <a:srgbClr val="000000"/>
                </a:solidFill>
                <a:latin typeface="Arial"/>
                <a:ea typeface="Arial"/>
                <a:cs typeface="Arial"/>
                <a:sym typeface="Arial"/>
              </a:rPr>
              <a:t>A</a:t>
            </a:r>
            <a:r>
              <a:rPr b="0" i="0" lang="fr-FR" sz="1800" u="none" cap="none" strike="noStrike">
                <a:solidFill>
                  <a:srgbClr val="000000"/>
                </a:solidFill>
                <a:latin typeface="Arial"/>
                <a:ea typeface="Arial"/>
                <a:cs typeface="Arial"/>
                <a:sym typeface="Arial"/>
              </a:rPr>
              <a:t>P)</a:t>
            </a:r>
            <a:endParaRPr b="0" i="0" sz="18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Riak: base de données clé-valeur (coordonnées GPS), AP</a:t>
            </a:r>
            <a:endParaRPr b="0" i="0" sz="1800" u="none" cap="none" strike="noStrike">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9"/>
          <p:cNvSpPr/>
          <p:nvPr/>
        </p:nvSpPr>
        <p:spPr>
          <a:xfrm>
            <a:off x="612720" y="504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Application 3 : Marketing, publicités personnalisés en ligne</a:t>
            </a:r>
            <a:endParaRPr b="0" i="0" sz="4400" u="none" cap="none" strike="noStrike">
              <a:latin typeface="Arial"/>
              <a:ea typeface="Arial"/>
              <a:cs typeface="Arial"/>
              <a:sym typeface="Arial"/>
            </a:endParaRPr>
          </a:p>
        </p:txBody>
      </p:sp>
      <p:sp>
        <p:nvSpPr>
          <p:cNvPr id="966" name="Google Shape;966;p89"/>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967" name="Google Shape;967;p89"/>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317880" lvl="0" marL="320040" marR="0" rtl="0" algn="l">
              <a:lnSpc>
                <a:spcPct val="100000"/>
              </a:lnSpc>
              <a:spcBef>
                <a:spcPts val="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Données </a:t>
            </a:r>
            <a:r>
              <a:rPr b="1" i="0" lang="fr-FR" sz="1800" u="none" cap="none" strike="noStrike">
                <a:solidFill>
                  <a:srgbClr val="000000"/>
                </a:solidFill>
                <a:latin typeface="Arial"/>
                <a:ea typeface="Arial"/>
                <a:cs typeface="Arial"/>
                <a:sym typeface="Arial"/>
              </a:rPr>
              <a:t>Variées </a:t>
            </a:r>
            <a:r>
              <a:rPr b="0" i="0" lang="fr-FR" sz="1800" u="none" cap="none" strike="noStrike">
                <a:solidFill>
                  <a:srgbClr val="000000"/>
                </a:solidFill>
                <a:latin typeface="Arial"/>
                <a:ea typeface="Arial"/>
                <a:cs typeface="Arial"/>
                <a:sym typeface="Arial"/>
              </a:rPr>
              <a:t>sur l'internaute : sites webs consultés, "like", données techniques (navigateur, os, etc), CSP, etc.</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Beaucoup d'internautes à chaque seconde : </a:t>
            </a:r>
            <a:r>
              <a:rPr b="1" i="0" lang="fr-FR" sz="1800" u="none" cap="none" strike="noStrike">
                <a:solidFill>
                  <a:srgbClr val="000000"/>
                </a:solidFill>
                <a:latin typeface="Arial"/>
                <a:ea typeface="Arial"/>
                <a:cs typeface="Arial"/>
                <a:sym typeface="Arial"/>
              </a:rPr>
              <a:t>Vélocité</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Énormément de données recueillies : </a:t>
            </a:r>
            <a:r>
              <a:rPr b="1" i="0" lang="fr-FR" sz="1800" u="none" cap="none" strike="noStrike">
                <a:solidFill>
                  <a:srgbClr val="000000"/>
                </a:solidFill>
                <a:latin typeface="Arial"/>
                <a:ea typeface="Arial"/>
                <a:cs typeface="Arial"/>
                <a:sym typeface="Arial"/>
              </a:rPr>
              <a:t>Volumétrie</a:t>
            </a:r>
            <a:endParaRPr b="0" i="0" sz="18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1" i="0" lang="fr-FR" sz="1800" u="none" cap="none" strike="noStrike">
                <a:solidFill>
                  <a:srgbClr val="000000"/>
                </a:solidFill>
                <a:latin typeface="Arial"/>
                <a:ea typeface="Arial"/>
                <a:cs typeface="Arial"/>
                <a:sym typeface="Arial"/>
              </a:rPr>
              <a:t>Volumétrie, vélocité, variété : besoin du NoSQL</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Volumétrie =&gt; Partition Tolerance</a:t>
            </a:r>
            <a:r>
              <a:rPr b="1" i="0" lang="fr-FR" sz="1800" u="none" cap="none" strike="noStrike">
                <a:solidFill>
                  <a:srgbClr val="000000"/>
                </a:solidFill>
                <a:latin typeface="Arial"/>
                <a:ea typeface="Arial"/>
                <a:cs typeface="Arial"/>
                <a:sym typeface="Arial"/>
              </a:rPr>
              <a:t> (</a:t>
            </a:r>
            <a:r>
              <a:rPr b="0" i="0" lang="fr-FR" sz="1800" u="none" cap="none" strike="noStrike">
                <a:solidFill>
                  <a:srgbClr val="000000"/>
                </a:solidFill>
                <a:latin typeface="Arial"/>
                <a:ea typeface="Arial"/>
                <a:cs typeface="Arial"/>
                <a:sym typeface="Arial"/>
              </a:rPr>
              <a:t>CA</a:t>
            </a:r>
            <a:r>
              <a:rPr b="1" i="0" lang="fr-FR" sz="1800" u="none" cap="none" strike="noStrike">
                <a:solidFill>
                  <a:srgbClr val="000000"/>
                </a:solidFill>
                <a:latin typeface="Arial"/>
                <a:ea typeface="Arial"/>
                <a:cs typeface="Arial"/>
                <a:sym typeface="Arial"/>
              </a:rPr>
              <a:t>P)</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Vélocité =&gt; Availability (C</a:t>
            </a:r>
            <a:r>
              <a:rPr b="1" i="0" lang="fr-FR" sz="1800" u="none" cap="none" strike="noStrike">
                <a:solidFill>
                  <a:srgbClr val="000000"/>
                </a:solidFill>
                <a:latin typeface="Arial"/>
                <a:ea typeface="Arial"/>
                <a:cs typeface="Arial"/>
                <a:sym typeface="Arial"/>
              </a:rPr>
              <a:t>A</a:t>
            </a:r>
            <a:r>
              <a:rPr b="0" i="0" lang="fr-FR" sz="1800" u="none" cap="none" strike="noStrike">
                <a:solidFill>
                  <a:srgbClr val="000000"/>
                </a:solidFill>
                <a:latin typeface="Arial"/>
                <a:ea typeface="Arial"/>
                <a:cs typeface="Arial"/>
                <a:sym typeface="Arial"/>
              </a:rPr>
              <a:t>P)</a:t>
            </a:r>
            <a:endParaRPr b="0" i="0" sz="18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1800" u="none" cap="none" strike="noStrike">
              <a:latin typeface="Arial"/>
              <a:ea typeface="Arial"/>
              <a:cs typeface="Arial"/>
              <a:sym typeface="Arial"/>
            </a:endParaRPr>
          </a:p>
          <a:p>
            <a:pPr indent="-317880" lvl="0" marL="320040" marR="0" rtl="0" algn="l">
              <a:lnSpc>
                <a:spcPct val="100000"/>
              </a:lnSpc>
              <a:spcBef>
                <a:spcPts val="700"/>
              </a:spcBef>
              <a:spcAft>
                <a:spcPts val="0"/>
              </a:spcAft>
              <a:buClr>
                <a:srgbClr val="DD8047"/>
              </a:buClr>
              <a:buSzPts val="1080"/>
              <a:buFont typeface="Noto Sans Symbols"/>
              <a:buChar char="◻"/>
            </a:pPr>
            <a:r>
              <a:rPr b="0" i="0" lang="fr-FR" sz="1800" u="none" cap="none" strike="noStrike">
                <a:solidFill>
                  <a:srgbClr val="000000"/>
                </a:solidFill>
                <a:latin typeface="Arial"/>
                <a:ea typeface="Arial"/>
                <a:cs typeface="Arial"/>
                <a:sym typeface="Arial"/>
              </a:rPr>
              <a:t>CouchDB : modèle orienté documents pratique pour stocker les données variées, AP</a:t>
            </a:r>
            <a:endParaRPr b="0" i="0" sz="1800" u="none" cap="none" strike="noStrike">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90"/>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Les forces du NoSQL</a:t>
            </a:r>
            <a:endParaRPr b="0" i="0" sz="4400" u="none" cap="none" strike="noStrike">
              <a:latin typeface="Arial"/>
              <a:ea typeface="Arial"/>
              <a:cs typeface="Arial"/>
              <a:sym typeface="Arial"/>
            </a:endParaRPr>
          </a:p>
        </p:txBody>
      </p:sp>
      <p:sp>
        <p:nvSpPr>
          <p:cNvPr id="974" name="Google Shape;974;p90"/>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975" name="Google Shape;975;p90"/>
          <p:cNvSpPr/>
          <p:nvPr/>
        </p:nvSpPr>
        <p:spPr>
          <a:xfrm>
            <a:off x="612720" y="1600200"/>
            <a:ext cx="815184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Adapté au Big Data</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Gestion d’énormes quantités de données</a:t>
            </a:r>
            <a:endParaRPr b="0" i="0" sz="26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Montée en charge possible</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Utilisation d’une architecture hautement distribuée</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Disponibilité continue des données </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Modèles de données flexibles</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Faible structuration du modèle de données</a:t>
            </a:r>
            <a:endParaRPr b="0" i="0" sz="2600" u="none" cap="none" strike="noStrike">
              <a:latin typeface="Arial"/>
              <a:ea typeface="Arial"/>
              <a:cs typeface="Arial"/>
              <a:sym typeface="Arial"/>
            </a:endParaRPr>
          </a:p>
          <a:p>
            <a:pPr indent="-318600" lvl="0" marL="320040" marR="0" rtl="0" algn="l">
              <a:lnSpc>
                <a:spcPct val="100000"/>
              </a:lnSpc>
              <a:spcBef>
                <a:spcPts val="70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a:t>
            </a:r>
            <a:endParaRPr b="0" i="0" sz="29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900" u="none" cap="none" strike="noStrike">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2"/>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Concevoir une BdD NoSQL</a:t>
            </a:r>
            <a:endParaRPr b="0" i="0" sz="4400" u="none" cap="none" strike="noStrike">
              <a:latin typeface="Arial"/>
              <a:ea typeface="Arial"/>
              <a:cs typeface="Arial"/>
              <a:sym typeface="Arial"/>
            </a:endParaRPr>
          </a:p>
        </p:txBody>
      </p:sp>
      <p:sp>
        <p:nvSpPr>
          <p:cNvPr id="982" name="Google Shape;982;p92"/>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983" name="Google Shape;983;p92"/>
          <p:cNvSpPr/>
          <p:nvPr/>
        </p:nvSpPr>
        <p:spPr>
          <a:xfrm>
            <a:off x="612720" y="1600200"/>
            <a:ext cx="8151840" cy="4494240"/>
          </a:xfrm>
          <a:prstGeom prst="rect">
            <a:avLst/>
          </a:prstGeom>
          <a:noFill/>
          <a:ln>
            <a:noFill/>
          </a:ln>
        </p:spPr>
        <p:txBody>
          <a:bodyPr anchorCtr="0" anchor="t" bIns="45000" lIns="90000" spcFirstLastPara="1" rIns="90000" wrap="square" tIns="45000">
            <a:normAutofit/>
          </a:bodyPr>
          <a:lstStyle/>
          <a:p>
            <a:pPr indent="-318600" lvl="0" marL="320040" marR="0" rtl="0" algn="l">
              <a:lnSpc>
                <a:spcPct val="100000"/>
              </a:lnSpc>
              <a:spcBef>
                <a:spcPts val="0"/>
              </a:spcBef>
              <a:spcAft>
                <a:spcPts val="0"/>
              </a:spcAft>
              <a:buClr>
                <a:srgbClr val="DD8047"/>
              </a:buClr>
              <a:buSzPts val="1740"/>
              <a:buFont typeface="Noto Sans Symbols"/>
              <a:buChar char="◻"/>
            </a:pPr>
            <a:r>
              <a:rPr b="0" i="0" lang="fr-FR" sz="2900" u="none" cap="none" strike="noStrike">
                <a:solidFill>
                  <a:srgbClr val="000000"/>
                </a:solidFill>
                <a:latin typeface="Twentieth Century"/>
                <a:ea typeface="Twentieth Century"/>
                <a:cs typeface="Twentieth Century"/>
                <a:sym typeface="Twentieth Century"/>
              </a:rPr>
              <a:t>Changer de référentiel …</a:t>
            </a:r>
            <a:endParaRPr b="0" i="0" sz="29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Avant :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Rechercher l’ensemble de schémas de relations</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Assemblage par jointure</a:t>
            </a:r>
            <a:endParaRPr b="0" i="0" sz="2300" u="none" cap="none" strike="noStrike">
              <a:latin typeface="Arial"/>
              <a:ea typeface="Arial"/>
              <a:cs typeface="Arial"/>
              <a:sym typeface="Arial"/>
            </a:endParaRPr>
          </a:p>
          <a:p>
            <a:pPr indent="-272880" lvl="1" marL="640080" marR="0" rtl="0" algn="l">
              <a:lnSpc>
                <a:spcPct val="100000"/>
              </a:lnSpc>
              <a:spcBef>
                <a:spcPts val="55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Maintenant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Un modèle de données imbriquées</a:t>
            </a:r>
            <a:endParaRPr b="0" i="0" sz="2300" u="none" cap="none" strike="noStrike">
              <a:latin typeface="Arial"/>
              <a:ea typeface="Arial"/>
              <a:cs typeface="Arial"/>
              <a:sym typeface="Arial"/>
            </a:endParaRPr>
          </a:p>
          <a:p>
            <a:pPr indent="-227159" lvl="3" marL="1371600" marR="0" rtl="0" algn="l">
              <a:lnSpc>
                <a:spcPct val="100000"/>
              </a:lnSpc>
              <a:spcBef>
                <a:spcPts val="400"/>
              </a:spcBef>
              <a:spcAft>
                <a:spcPts val="0"/>
              </a:spcAft>
              <a:buClr>
                <a:srgbClr val="A5AB81"/>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Choix du modèle en fonction des usages</a:t>
            </a:r>
            <a:endParaRPr b="0" i="0" sz="20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Agrégation dans un unique document (« pre-joining data »)</a:t>
            </a:r>
            <a:endParaRPr b="0" i="0" sz="2300" u="none" cap="none" strike="noStrike">
              <a:latin typeface="Arial"/>
              <a:ea typeface="Arial"/>
              <a:cs typeface="Arial"/>
              <a:sym typeface="Arial"/>
            </a:endParaRPr>
          </a:p>
          <a:p>
            <a:pPr indent="-227159" lvl="3" marL="1371600" marR="0" rtl="0" algn="l">
              <a:lnSpc>
                <a:spcPct val="100000"/>
              </a:lnSpc>
              <a:spcBef>
                <a:spcPts val="400"/>
              </a:spcBef>
              <a:spcAft>
                <a:spcPts val="0"/>
              </a:spcAft>
              <a:buClr>
                <a:srgbClr val="A5AB81"/>
              </a:buClr>
              <a:buSzPts val="1500"/>
              <a:buFont typeface="Noto Sans Symbols"/>
              <a:buChar char="■"/>
            </a:pPr>
            <a:r>
              <a:rPr b="0" i="0" lang="fr-FR" sz="2000" u="none" cap="none" strike="noStrike">
                <a:solidFill>
                  <a:srgbClr val="000000"/>
                </a:solidFill>
                <a:latin typeface="Twentieth Century"/>
                <a:ea typeface="Twentieth Century"/>
                <a:cs typeface="Twentieth Century"/>
                <a:sym typeface="Twentieth Century"/>
              </a:rPr>
              <a:t>Plus de jointure mais possibilité de redondance</a:t>
            </a:r>
            <a:endParaRPr b="0" i="0" sz="2000" u="none" cap="none" strike="noStrike">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3"/>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Choisir sa solution</a:t>
            </a:r>
            <a:endParaRPr b="0" i="0" sz="4400" u="none" cap="none" strike="noStrike">
              <a:latin typeface="Arial"/>
              <a:ea typeface="Arial"/>
              <a:cs typeface="Arial"/>
              <a:sym typeface="Arial"/>
            </a:endParaRPr>
          </a:p>
        </p:txBody>
      </p:sp>
      <p:sp>
        <p:nvSpPr>
          <p:cNvPr id="989" name="Google Shape;989;p93"/>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
        <p:nvSpPr>
          <p:cNvPr id="990" name="Google Shape;990;p93"/>
          <p:cNvSpPr/>
          <p:nvPr/>
        </p:nvSpPr>
        <p:spPr>
          <a:xfrm>
            <a:off x="612720" y="1600200"/>
            <a:ext cx="8151840" cy="4494240"/>
          </a:xfrm>
          <a:prstGeom prst="rect">
            <a:avLst/>
          </a:prstGeom>
          <a:noFill/>
          <a:ln>
            <a:noFill/>
          </a:ln>
        </p:spPr>
        <p:txBody>
          <a:bodyPr anchorCtr="0" anchor="t" bIns="45000" lIns="90000" spcFirstLastPara="1" rIns="90000" wrap="square" tIns="45000">
            <a:noAutofit/>
          </a:bodyPr>
          <a:lstStyle/>
          <a:p>
            <a:pPr indent="-272880" lvl="1" marL="640080" marR="0" rtl="0" algn="l">
              <a:lnSpc>
                <a:spcPct val="100000"/>
              </a:lnSpc>
              <a:spcBef>
                <a:spcPts val="0"/>
              </a:spcBef>
              <a:spcAft>
                <a:spcPts val="0"/>
              </a:spcAft>
              <a:buClr>
                <a:srgbClr val="94B6D2"/>
              </a:buClr>
              <a:buSzPts val="1820"/>
              <a:buFont typeface="Noto Sans Symbols"/>
              <a:buChar char="🞑"/>
            </a:pPr>
            <a:r>
              <a:rPr b="0" i="0" lang="fr-FR" sz="2600" u="none" cap="none" strike="noStrike">
                <a:solidFill>
                  <a:srgbClr val="000000"/>
                </a:solidFill>
                <a:latin typeface="Twentieth Century"/>
                <a:ea typeface="Twentieth Century"/>
                <a:cs typeface="Twentieth Century"/>
                <a:sym typeface="Twentieth Century"/>
              </a:rPr>
              <a:t>Etudier les usages !</a:t>
            </a:r>
            <a:endParaRPr b="0" i="0" sz="26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Quel type de données? Quel utilisation finale pour les applications?</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Quel sont les fréquences d’accès en lecture/écriture/maj?</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Quel type de requêtes ?</a:t>
            </a:r>
            <a:endParaRPr b="0" i="0" sz="2300" u="none" cap="none" strike="noStrike">
              <a:latin typeface="Arial"/>
              <a:ea typeface="Arial"/>
              <a:cs typeface="Arial"/>
              <a:sym typeface="Arial"/>
            </a:endParaRPr>
          </a:p>
          <a:p>
            <a:pPr indent="-227160" lvl="2" marL="914400" marR="0" rtl="0" algn="l">
              <a:lnSpc>
                <a:spcPct val="100000"/>
              </a:lnSpc>
              <a:spcBef>
                <a:spcPts val="499"/>
              </a:spcBef>
              <a:spcAft>
                <a:spcPts val="0"/>
              </a:spcAft>
              <a:buClr>
                <a:srgbClr val="DD8047"/>
              </a:buClr>
              <a:buSzPts val="1725"/>
              <a:buFont typeface="Noto Sans Symbols"/>
              <a:buChar char="■"/>
            </a:pPr>
            <a:r>
              <a:rPr b="0" i="0" lang="fr-FR" sz="2300" u="none" cap="none" strike="noStrike">
                <a:solidFill>
                  <a:srgbClr val="000000"/>
                </a:solidFill>
                <a:latin typeface="Twentieth Century"/>
                <a:ea typeface="Twentieth Century"/>
                <a:cs typeface="Twentieth Century"/>
                <a:sym typeface="Twentieth Century"/>
              </a:rPr>
              <a:t>Quel prévision sur l’augmentation du volume des données ?</a:t>
            </a:r>
            <a:endParaRPr b="0" i="0" sz="2300" u="none" cap="none" strike="noStrike">
              <a:latin typeface="Arial"/>
              <a:ea typeface="Arial"/>
              <a:cs typeface="Arial"/>
              <a:sym typeface="Arial"/>
            </a:endParaRPr>
          </a:p>
          <a:p>
            <a:pPr indent="0" lvl="0" marL="0" marR="0" rtl="0" algn="l">
              <a:lnSpc>
                <a:spcPct val="100000"/>
              </a:lnSpc>
              <a:spcBef>
                <a:spcPts val="700"/>
              </a:spcBef>
              <a:spcAft>
                <a:spcPts val="0"/>
              </a:spcAft>
              <a:buNone/>
            </a:pPr>
            <a:r>
              <a:t/>
            </a:r>
            <a:endParaRPr b="0" i="0" sz="2300" u="none" cap="none" strike="noStrike">
              <a:latin typeface="Arial"/>
              <a:ea typeface="Arial"/>
              <a:cs typeface="Arial"/>
              <a:sym typeface="Arial"/>
            </a:endParaRPr>
          </a:p>
        </p:txBody>
      </p:sp>
      <p:pic>
        <p:nvPicPr>
          <p:cNvPr id="991" name="Google Shape;991;p93"/>
          <p:cNvPicPr preferRelativeResize="0"/>
          <p:nvPr/>
        </p:nvPicPr>
        <p:blipFill rotWithShape="1">
          <a:blip r:embed="rId3">
            <a:alphaModFix/>
          </a:blip>
          <a:srcRect b="0" l="0" r="0" t="0"/>
          <a:stretch/>
        </p:blipFill>
        <p:spPr>
          <a:xfrm>
            <a:off x="2397600" y="4118040"/>
            <a:ext cx="4224960" cy="263484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94"/>
          <p:cNvSpPr/>
          <p:nvPr/>
        </p:nvSpPr>
        <p:spPr>
          <a:xfrm>
            <a:off x="612720" y="228600"/>
            <a:ext cx="8151840" cy="989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4"/>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pic>
        <p:nvPicPr>
          <p:cNvPr id="999" name="Google Shape;999;p94"/>
          <p:cNvPicPr preferRelativeResize="0"/>
          <p:nvPr/>
        </p:nvPicPr>
        <p:blipFill rotWithShape="1">
          <a:blip r:embed="rId3">
            <a:alphaModFix/>
          </a:blip>
          <a:srcRect b="0" l="-13098" r="-13098" t="0"/>
          <a:stretch/>
        </p:blipFill>
        <p:spPr>
          <a:xfrm>
            <a:off x="-777600" y="228600"/>
            <a:ext cx="10639440" cy="5865840"/>
          </a:xfrm>
          <a:prstGeom prst="rect">
            <a:avLst/>
          </a:prstGeom>
          <a:noFill/>
          <a:ln>
            <a:noFill/>
          </a:ln>
        </p:spPr>
      </p:pic>
      <p:sp>
        <p:nvSpPr>
          <p:cNvPr id="1000" name="Google Shape;1000;p94"/>
          <p:cNvSpPr/>
          <p:nvPr/>
        </p:nvSpPr>
        <p:spPr>
          <a:xfrm>
            <a:off x="416520" y="6202080"/>
            <a:ext cx="8573760" cy="637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Twentieth Century"/>
                <a:ea typeface="Twentieth Century"/>
                <a:cs typeface="Twentieth Century"/>
                <a:sym typeface="Twentieth Century"/>
              </a:rPr>
              <a:t>https://blogs.the451group.com/information_management/2012/11/02/updated-database-landscape-graphic/</a:t>
            </a:r>
            <a:endParaRPr b="0" i="0" sz="1800" u="none" cap="none" strike="noStrike">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6"/>
          <p:cNvSpPr/>
          <p:nvPr/>
        </p:nvSpPr>
        <p:spPr>
          <a:xfrm>
            <a:off x="612720" y="228600"/>
            <a:ext cx="8151840" cy="98928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rPr b="0" i="0" lang="fr-FR" sz="4400" u="none" cap="none" strike="noStrike">
                <a:solidFill>
                  <a:srgbClr val="775F55"/>
                </a:solidFill>
                <a:latin typeface="Twentieth Century"/>
                <a:ea typeface="Twentieth Century"/>
                <a:cs typeface="Twentieth Century"/>
                <a:sym typeface="Twentieth Century"/>
              </a:rPr>
              <a:t>Table des matières</a:t>
            </a:r>
            <a:endParaRPr b="0" i="0" sz="4400" u="none" cap="none" strike="noStrike">
              <a:latin typeface="Arial"/>
              <a:ea typeface="Arial"/>
              <a:cs typeface="Arial"/>
              <a:sym typeface="Arial"/>
            </a:endParaRPr>
          </a:p>
        </p:txBody>
      </p:sp>
      <p:sp>
        <p:nvSpPr>
          <p:cNvPr id="1006" name="Google Shape;1006;p96"/>
          <p:cNvSpPr/>
          <p:nvPr/>
        </p:nvSpPr>
        <p:spPr>
          <a:xfrm>
            <a:off x="612720" y="1600200"/>
            <a:ext cx="8529840" cy="4622760"/>
          </a:xfrm>
          <a:prstGeom prst="rect">
            <a:avLst/>
          </a:prstGeom>
          <a:noFill/>
          <a:ln>
            <a:noFill/>
          </a:ln>
        </p:spPr>
        <p:txBody>
          <a:bodyPr anchorCtr="0" anchor="t" bIns="45000" lIns="90000" spcFirstLastPara="1" rIns="90000" wrap="square" tIns="45000">
            <a:noAutofit/>
          </a:bodyPr>
          <a:lstStyle/>
          <a:p>
            <a:pPr indent="-513720" lvl="0" marL="515520" marR="0" rtl="0" algn="l">
              <a:lnSpc>
                <a:spcPct val="100000"/>
              </a:lnSpc>
              <a:spcBef>
                <a:spcPts val="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Introduction aux Big Data</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3V : Volumétrie, Vélocité, Variété</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 usuelles</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 stockage des données : du SGBDR vers le NoSQL</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Modèle transactionnel, ACID</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CAP : Consistency, Availability, Partition Tolerance</a:t>
            </a:r>
            <a:endParaRPr b="0" i="0" sz="1600" u="none" cap="none" strike="noStrike">
              <a:latin typeface="Arial"/>
              <a:ea typeface="Arial"/>
              <a:cs typeface="Arial"/>
              <a:sym typeface="Arial"/>
            </a:endParaRPr>
          </a:p>
          <a:p>
            <a:pPr indent="-513720" lvl="0" marL="5155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NoSQL : une approche de stockage distribuée adaptée</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Généralités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Réplication et sharding</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Clé-valeur, orientée colonnes, documents ou graphes</a:t>
            </a:r>
            <a:endParaRPr b="0" i="0" sz="1600" u="none" cap="none" strike="noStrike">
              <a:latin typeface="Arial"/>
              <a:ea typeface="Arial"/>
              <a:cs typeface="Arial"/>
              <a:sym typeface="Arial"/>
            </a:endParaRPr>
          </a:p>
          <a:p>
            <a:pPr indent="-513720" lvl="1" marL="97272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Les applications</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1" i="0" lang="fr-FR" sz="1600" u="none" cap="none" strike="noStrike">
                <a:solidFill>
                  <a:srgbClr val="000000"/>
                </a:solidFill>
                <a:latin typeface="Twentieth Century"/>
                <a:ea typeface="Twentieth Century"/>
                <a:cs typeface="Twentieth Century"/>
                <a:sym typeface="Twentieth Century"/>
              </a:rPr>
              <a:t>MongoDB</a:t>
            </a:r>
            <a:endParaRPr b="0" i="0" sz="1600" u="none" cap="none" strike="noStrike">
              <a:latin typeface="Arial"/>
              <a:ea typeface="Arial"/>
              <a:cs typeface="Arial"/>
              <a:sym typeface="Arial"/>
            </a:endParaRPr>
          </a:p>
          <a:p>
            <a:pPr indent="-228600" lvl="0" marL="228600" marR="0" rtl="0" algn="l">
              <a:lnSpc>
                <a:spcPct val="100000"/>
              </a:lnSpc>
              <a:spcBef>
                <a:spcPts val="700"/>
              </a:spcBef>
              <a:spcAft>
                <a:spcPts val="0"/>
              </a:spcAft>
              <a:buClr>
                <a:srgbClr val="DD8047"/>
              </a:buClr>
              <a:buSzPts val="960"/>
              <a:buFont typeface="Noto Sans Symbols"/>
              <a:buAutoNum type="arabicPeriod"/>
            </a:pPr>
            <a:r>
              <a:rPr b="0" i="0" lang="fr-FR" sz="1600" u="none" cap="none" strike="noStrike">
                <a:solidFill>
                  <a:srgbClr val="000000"/>
                </a:solidFill>
                <a:latin typeface="Twentieth Century"/>
                <a:ea typeface="Twentieth Century"/>
                <a:cs typeface="Twentieth Century"/>
                <a:sym typeface="Twentieth Century"/>
              </a:rPr>
              <a:t>MapReduce : une approche de traitement distribuée adaptée</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458639" marR="0" rtl="0" algn="l">
              <a:lnSpc>
                <a:spcPct val="100000"/>
              </a:lnSpc>
              <a:spcBef>
                <a:spcPts val="700"/>
              </a:spcBef>
              <a:spcAft>
                <a:spcPts val="0"/>
              </a:spcAft>
              <a:buNone/>
            </a:pPr>
            <a:r>
              <a:t/>
            </a:r>
            <a:endParaRPr b="0" i="0" sz="1600" u="none" cap="none" strike="noStrike">
              <a:latin typeface="Arial"/>
              <a:ea typeface="Arial"/>
              <a:cs typeface="Arial"/>
              <a:sym typeface="Arial"/>
            </a:endParaRPr>
          </a:p>
          <a:p>
            <a:pPr indent="0" lvl="0" marL="1440" marR="0" rtl="0" algn="l">
              <a:lnSpc>
                <a:spcPct val="100000"/>
              </a:lnSpc>
              <a:spcBef>
                <a:spcPts val="700"/>
              </a:spcBef>
              <a:spcAft>
                <a:spcPts val="0"/>
              </a:spcAft>
              <a:buNone/>
            </a:pPr>
            <a:r>
              <a:t/>
            </a:r>
            <a:endParaRPr b="0" i="0" sz="1600" u="none" cap="none" strike="noStrike">
              <a:latin typeface="Arial"/>
              <a:ea typeface="Arial"/>
              <a:cs typeface="Arial"/>
              <a:sym typeface="Arial"/>
            </a:endParaRPr>
          </a:p>
        </p:txBody>
      </p:sp>
      <p:sp>
        <p:nvSpPr>
          <p:cNvPr id="1007" name="Google Shape;1007;p96"/>
          <p:cNvSpPr/>
          <p:nvPr/>
        </p:nvSpPr>
        <p:spPr>
          <a:xfrm>
            <a:off x="0" y="1272240"/>
            <a:ext cx="532080" cy="243000"/>
          </a:xfrm>
          <a:prstGeom prst="rect">
            <a:avLst/>
          </a:prstGeom>
          <a:noFill/>
          <a:ln>
            <a:noFill/>
          </a:ln>
        </p:spPr>
        <p:txBody>
          <a:bodyPr anchorCtr="0" anchor="ctr" bIns="45000" lIns="90000" spcFirstLastPara="1" rIns="90000" wrap="square" tIns="45000">
            <a:normAutofit/>
          </a:bodyPr>
          <a:lstStyle/>
          <a:p>
            <a:pPr indent="0" lvl="0" marL="0" marR="0" rtl="0" algn="ctr">
              <a:lnSpc>
                <a:spcPct val="100000"/>
              </a:lnSpc>
              <a:spcBef>
                <a:spcPts val="0"/>
              </a:spcBef>
              <a:spcAft>
                <a:spcPts val="0"/>
              </a:spcAft>
              <a:buNone/>
            </a:pPr>
            <a:fld id="{00000000-1234-1234-1234-123412341234}" type="slidenum">
              <a:rPr b="1" i="0" lang="fr-FR" sz="1400" u="none" cap="none" strike="noStrike">
                <a:solidFill>
                  <a:srgbClr val="FFFFFF"/>
                </a:solidFill>
                <a:latin typeface="Twentieth Century"/>
                <a:ea typeface="Twentieth Century"/>
                <a:cs typeface="Twentieth Century"/>
                <a:sym typeface="Twentieth Century"/>
              </a:rPr>
              <a:t>‹#›</a:t>
            </a:fld>
            <a:endParaRPr b="0" i="0" sz="1400" u="none" cap="none"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1601-01-01T00:00:00Z</dcterms:created>
  <dc:creator>Nathalie Camelin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LIUM — Université du Maine</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68</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121</vt:i4>
  </property>
</Properties>
</file>